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2" r:id="rId5"/>
    <p:sldId id="311" r:id="rId6"/>
    <p:sldId id="312" r:id="rId7"/>
    <p:sldId id="314" r:id="rId8"/>
    <p:sldId id="315" r:id="rId9"/>
    <p:sldId id="295" r:id="rId10"/>
    <p:sldId id="265" r:id="rId11"/>
    <p:sldId id="270" r:id="rId12"/>
    <p:sldId id="271" r:id="rId13"/>
    <p:sldId id="272" r:id="rId14"/>
    <p:sldId id="306" r:id="rId15"/>
    <p:sldId id="307" r:id="rId16"/>
    <p:sldId id="308" r:id="rId17"/>
    <p:sldId id="291" r:id="rId18"/>
    <p:sldId id="303" r:id="rId19"/>
    <p:sldId id="297" r:id="rId20"/>
    <p:sldId id="284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15D7F8-F6B5-40AE-9564-D5501DBBA50F}">
          <p14:sldIdLst>
            <p14:sldId id="282"/>
            <p14:sldId id="311"/>
            <p14:sldId id="312"/>
            <p14:sldId id="314"/>
            <p14:sldId id="315"/>
            <p14:sldId id="295"/>
            <p14:sldId id="265"/>
            <p14:sldId id="270"/>
            <p14:sldId id="271"/>
            <p14:sldId id="272"/>
          </p14:sldIdLst>
        </p14:section>
        <p14:section name="Untitled Section" id="{7D108DEA-C10C-4A3C-A35D-B316EEC82589}">
          <p14:sldIdLst>
            <p14:sldId id="306"/>
            <p14:sldId id="307"/>
            <p14:sldId id="308"/>
            <p14:sldId id="291"/>
            <p14:sldId id="303"/>
            <p14:sldId id="297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7A838-DCB4-4BC9-AF03-F45428F51D87}" type="doc">
      <dgm:prSet loTypeId="urn:microsoft.com/office/officeart/2005/8/layout/venn2" loCatId="relationship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hr-HR"/>
        </a:p>
      </dgm:t>
    </dgm:pt>
    <dgm:pt modelId="{BC667C3B-636C-41F3-94BA-D678C1CD13FF}">
      <dgm:prSet custT="1"/>
      <dgm:spPr/>
      <dgm:t>
        <a:bodyPr/>
        <a:lstStyle/>
        <a:p>
          <a:r>
            <a:rPr lang="hr-HR" sz="1700" b="1" dirty="0"/>
            <a:t>Ukupan iznos prihvatljivih troškova iznosi do 17.923.664,61 EUR</a:t>
          </a:r>
        </a:p>
        <a:p>
          <a:r>
            <a:rPr lang="hr-HR" sz="1700" b="1" dirty="0"/>
            <a:t>Iz sredstava EU se financira 85% do najviše 15.305.196,55 EUR</a:t>
          </a:r>
        </a:p>
      </dgm:t>
    </dgm:pt>
    <dgm:pt modelId="{A508C850-EC39-4000-AAE1-F0AB2234868B}" type="parTrans" cxnId="{33E38D21-F12A-461C-A09D-CD857B5F6C01}">
      <dgm:prSet/>
      <dgm:spPr/>
      <dgm:t>
        <a:bodyPr/>
        <a:lstStyle/>
        <a:p>
          <a:endParaRPr lang="hr-HR"/>
        </a:p>
      </dgm:t>
    </dgm:pt>
    <dgm:pt modelId="{F0A448FE-CFA1-4E33-A760-C2D192B70313}" type="sibTrans" cxnId="{33E38D21-F12A-461C-A09D-CD857B5F6C01}">
      <dgm:prSet/>
      <dgm:spPr/>
      <dgm:t>
        <a:bodyPr/>
        <a:lstStyle/>
        <a:p>
          <a:endParaRPr lang="hr-HR"/>
        </a:p>
      </dgm:t>
    </dgm:pt>
    <dgm:pt modelId="{C7B40691-9D06-4CD7-B9F5-E5E015089544}">
      <dgm:prSet custT="1"/>
      <dgm:spPr/>
      <dgm:t>
        <a:bodyPr/>
        <a:lstStyle/>
        <a:p>
          <a:r>
            <a:rPr lang="hr-HR" sz="2400" b="1" dirty="0"/>
            <a:t>POTRESNI RIZIK</a:t>
          </a:r>
        </a:p>
        <a:p>
          <a:r>
            <a:rPr lang="hr-HR" sz="2400" b="1" dirty="0"/>
            <a:t>Ukupan iznos prihvatljivih troškova za Grad Zagreb „Potresni rizik” iznosi do najviše 4.101.296,04 EUR</a:t>
          </a:r>
          <a:endParaRPr lang="hr-HR" sz="2400" dirty="0"/>
        </a:p>
      </dgm:t>
    </dgm:pt>
    <dgm:pt modelId="{159FA318-DCFD-4AC8-9499-655C5D92065C}" type="sibTrans" cxnId="{E070493C-D329-44DC-B7E0-DC224958A42D}">
      <dgm:prSet/>
      <dgm:spPr/>
      <dgm:t>
        <a:bodyPr/>
        <a:lstStyle/>
        <a:p>
          <a:endParaRPr lang="hr-HR"/>
        </a:p>
      </dgm:t>
    </dgm:pt>
    <dgm:pt modelId="{9E5B22D1-30CB-43CC-A4A2-497C53EFEA57}" type="parTrans" cxnId="{E070493C-D329-44DC-B7E0-DC224958A42D}">
      <dgm:prSet/>
      <dgm:spPr/>
      <dgm:t>
        <a:bodyPr/>
        <a:lstStyle/>
        <a:p>
          <a:endParaRPr lang="hr-HR"/>
        </a:p>
      </dgm:t>
    </dgm:pt>
    <dgm:pt modelId="{74B28DBF-5D7E-4E53-91FF-5AB91787F82D}">
      <dgm:prSet custT="1"/>
      <dgm:spPr/>
      <dgm:t>
        <a:bodyPr/>
        <a:lstStyle/>
        <a:p>
          <a:r>
            <a:rPr lang="hr-HR" sz="2400" b="1"/>
            <a:t>Iz sredstava EU se financira 85% do najvišeg iznosa od3.486.101,67 EUR</a:t>
          </a:r>
          <a:endParaRPr lang="hr-HR" sz="2400" dirty="0"/>
        </a:p>
      </dgm:t>
    </dgm:pt>
    <dgm:pt modelId="{FB0AF5B0-9653-4006-9CE9-F3261F642ABF}" type="sibTrans" cxnId="{0B7F3D7C-44BD-492E-9E46-1E59FBE13D3E}">
      <dgm:prSet/>
      <dgm:spPr/>
      <dgm:t>
        <a:bodyPr/>
        <a:lstStyle/>
        <a:p>
          <a:endParaRPr lang="hr-HR"/>
        </a:p>
      </dgm:t>
    </dgm:pt>
    <dgm:pt modelId="{C2659E7C-6EB3-4B63-9CA4-78E89092F89F}" type="parTrans" cxnId="{0B7F3D7C-44BD-492E-9E46-1E59FBE13D3E}">
      <dgm:prSet/>
      <dgm:spPr/>
      <dgm:t>
        <a:bodyPr/>
        <a:lstStyle/>
        <a:p>
          <a:endParaRPr lang="hr-HR"/>
        </a:p>
      </dgm:t>
    </dgm:pt>
    <dgm:pt modelId="{4C90929B-FC84-4551-AA89-EB4B8C92F96A}">
      <dgm:prSet custT="1"/>
      <dgm:spPr/>
      <dgm:t>
        <a:bodyPr/>
        <a:lstStyle/>
        <a:p>
          <a:r>
            <a:rPr lang="hr-HR" sz="2400" b="1"/>
            <a:t>15% sredstava osigurava će se iz Proračuna Grada Zagreba do najvišeg iznosa od 615.194,37 EUR</a:t>
          </a:r>
          <a:endParaRPr lang="hr-HR" sz="2400" dirty="0"/>
        </a:p>
      </dgm:t>
    </dgm:pt>
    <dgm:pt modelId="{763ADD80-7413-4775-9503-F5895906B990}" type="sibTrans" cxnId="{48E8A7D0-050A-41DF-9C24-3E575E38DD95}">
      <dgm:prSet/>
      <dgm:spPr/>
      <dgm:t>
        <a:bodyPr/>
        <a:lstStyle/>
        <a:p>
          <a:endParaRPr lang="hr-HR"/>
        </a:p>
      </dgm:t>
    </dgm:pt>
    <dgm:pt modelId="{8C52D2ED-D8FA-40C5-B259-6D228DABF54D}" type="parTrans" cxnId="{48E8A7D0-050A-41DF-9C24-3E575E38DD95}">
      <dgm:prSet/>
      <dgm:spPr/>
      <dgm:t>
        <a:bodyPr/>
        <a:lstStyle/>
        <a:p>
          <a:endParaRPr lang="hr-HR"/>
        </a:p>
      </dgm:t>
    </dgm:pt>
    <dgm:pt modelId="{2B34C276-A18E-4345-80FD-6E6E34047D97}" type="pres">
      <dgm:prSet presAssocID="{CCF7A838-DCB4-4BC9-AF03-F45428F51D87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DFBB06-AF02-450C-BC01-5983C353EE46}" type="pres">
      <dgm:prSet presAssocID="{CCF7A838-DCB4-4BC9-AF03-F45428F51D87}" presName="comp1" presStyleCnt="0"/>
      <dgm:spPr/>
    </dgm:pt>
    <dgm:pt modelId="{338885C5-283C-440C-9B71-8751B8C7A53A}" type="pres">
      <dgm:prSet presAssocID="{CCF7A838-DCB4-4BC9-AF03-F45428F51D87}" presName="circle1" presStyleLbl="node1" presStyleIdx="0" presStyleCnt="2" custScaleX="171427"/>
      <dgm:spPr/>
      <dgm:t>
        <a:bodyPr/>
        <a:lstStyle/>
        <a:p>
          <a:endParaRPr lang="en-US"/>
        </a:p>
      </dgm:t>
    </dgm:pt>
    <dgm:pt modelId="{8489016B-5B6C-401F-98FE-B97FA1C1697F}" type="pres">
      <dgm:prSet presAssocID="{CCF7A838-DCB4-4BC9-AF03-F45428F51D87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03A36-A435-4DF4-8223-E1D8D0613BA0}" type="pres">
      <dgm:prSet presAssocID="{CCF7A838-DCB4-4BC9-AF03-F45428F51D87}" presName="comp2" presStyleCnt="0"/>
      <dgm:spPr/>
    </dgm:pt>
    <dgm:pt modelId="{9DBEE6AA-AA5D-4C9B-88FA-EE8A1709ABC4}" type="pres">
      <dgm:prSet presAssocID="{CCF7A838-DCB4-4BC9-AF03-F45428F51D87}" presName="circle2" presStyleLbl="node1" presStyleIdx="1" presStyleCnt="2" custScaleX="166820" custScaleY="101753" custLinFactNeighborX="0" custLinFactNeighborY="0"/>
      <dgm:spPr/>
      <dgm:t>
        <a:bodyPr/>
        <a:lstStyle/>
        <a:p>
          <a:endParaRPr lang="en-US"/>
        </a:p>
      </dgm:t>
    </dgm:pt>
    <dgm:pt modelId="{67FC68EF-E184-4E7A-993C-CCBF3A0C4329}" type="pres">
      <dgm:prSet presAssocID="{CCF7A838-DCB4-4BC9-AF03-F45428F51D87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B8DA7C-2871-42CD-B568-69A7388E43D0}" type="presOf" srcId="{BC667C3B-636C-41F3-94BA-D678C1CD13FF}" destId="{338885C5-283C-440C-9B71-8751B8C7A53A}" srcOrd="0" destOrd="0" presId="urn:microsoft.com/office/officeart/2005/8/layout/venn2"/>
    <dgm:cxn modelId="{48E8A7D0-050A-41DF-9C24-3E575E38DD95}" srcId="{C7B40691-9D06-4CD7-B9F5-E5E015089544}" destId="{4C90929B-FC84-4551-AA89-EB4B8C92F96A}" srcOrd="1" destOrd="0" parTransId="{8C52D2ED-D8FA-40C5-B259-6D228DABF54D}" sibTransId="{763ADD80-7413-4775-9503-F5895906B990}"/>
    <dgm:cxn modelId="{386A95AC-A522-4E58-B29D-308E437C3DBF}" type="presOf" srcId="{C7B40691-9D06-4CD7-B9F5-E5E015089544}" destId="{9DBEE6AA-AA5D-4C9B-88FA-EE8A1709ABC4}" srcOrd="0" destOrd="0" presId="urn:microsoft.com/office/officeart/2005/8/layout/venn2"/>
    <dgm:cxn modelId="{68CE4FBD-C572-4D13-96A9-4F3980A41077}" type="presOf" srcId="{CCF7A838-DCB4-4BC9-AF03-F45428F51D87}" destId="{2B34C276-A18E-4345-80FD-6E6E34047D97}" srcOrd="0" destOrd="0" presId="urn:microsoft.com/office/officeart/2005/8/layout/venn2"/>
    <dgm:cxn modelId="{DDE66F6A-EE0F-4949-8909-64043D36C49E}" type="presOf" srcId="{4C90929B-FC84-4551-AA89-EB4B8C92F96A}" destId="{9DBEE6AA-AA5D-4C9B-88FA-EE8A1709ABC4}" srcOrd="0" destOrd="2" presId="urn:microsoft.com/office/officeart/2005/8/layout/venn2"/>
    <dgm:cxn modelId="{76B9BE07-7932-4D31-A1AA-3A9B2F8B3BA2}" type="presOf" srcId="{74B28DBF-5D7E-4E53-91FF-5AB91787F82D}" destId="{67FC68EF-E184-4E7A-993C-CCBF3A0C4329}" srcOrd="1" destOrd="1" presId="urn:microsoft.com/office/officeart/2005/8/layout/venn2"/>
    <dgm:cxn modelId="{3E9D69C0-F769-495A-912B-995196FEAF16}" type="presOf" srcId="{74B28DBF-5D7E-4E53-91FF-5AB91787F82D}" destId="{9DBEE6AA-AA5D-4C9B-88FA-EE8A1709ABC4}" srcOrd="0" destOrd="1" presId="urn:microsoft.com/office/officeart/2005/8/layout/venn2"/>
    <dgm:cxn modelId="{E070493C-D329-44DC-B7E0-DC224958A42D}" srcId="{CCF7A838-DCB4-4BC9-AF03-F45428F51D87}" destId="{C7B40691-9D06-4CD7-B9F5-E5E015089544}" srcOrd="1" destOrd="0" parTransId="{9E5B22D1-30CB-43CC-A4A2-497C53EFEA57}" sibTransId="{159FA318-DCFD-4AC8-9499-655C5D92065C}"/>
    <dgm:cxn modelId="{981B3020-A70F-4EC1-9FB8-CB9F83C67433}" type="presOf" srcId="{C7B40691-9D06-4CD7-B9F5-E5E015089544}" destId="{67FC68EF-E184-4E7A-993C-CCBF3A0C4329}" srcOrd="1" destOrd="0" presId="urn:microsoft.com/office/officeart/2005/8/layout/venn2"/>
    <dgm:cxn modelId="{B2367C1C-867A-48EB-8C9B-AD6A8D8C5800}" type="presOf" srcId="{4C90929B-FC84-4551-AA89-EB4B8C92F96A}" destId="{67FC68EF-E184-4E7A-993C-CCBF3A0C4329}" srcOrd="1" destOrd="2" presId="urn:microsoft.com/office/officeart/2005/8/layout/venn2"/>
    <dgm:cxn modelId="{0B7F3D7C-44BD-492E-9E46-1E59FBE13D3E}" srcId="{C7B40691-9D06-4CD7-B9F5-E5E015089544}" destId="{74B28DBF-5D7E-4E53-91FF-5AB91787F82D}" srcOrd="0" destOrd="0" parTransId="{C2659E7C-6EB3-4B63-9CA4-78E89092F89F}" sibTransId="{FB0AF5B0-9653-4006-9CE9-F3261F642ABF}"/>
    <dgm:cxn modelId="{33E38D21-F12A-461C-A09D-CD857B5F6C01}" srcId="{CCF7A838-DCB4-4BC9-AF03-F45428F51D87}" destId="{BC667C3B-636C-41F3-94BA-D678C1CD13FF}" srcOrd="0" destOrd="0" parTransId="{A508C850-EC39-4000-AAE1-F0AB2234868B}" sibTransId="{F0A448FE-CFA1-4E33-A760-C2D192B70313}"/>
    <dgm:cxn modelId="{33F3BEC8-2408-471D-98C3-BD11D36277A6}" type="presOf" srcId="{BC667C3B-636C-41F3-94BA-D678C1CD13FF}" destId="{8489016B-5B6C-401F-98FE-B97FA1C1697F}" srcOrd="1" destOrd="0" presId="urn:microsoft.com/office/officeart/2005/8/layout/venn2"/>
    <dgm:cxn modelId="{57C54649-0DFE-40E2-9611-73BB33FCCB8C}" type="presParOf" srcId="{2B34C276-A18E-4345-80FD-6E6E34047D97}" destId="{CDDFBB06-AF02-450C-BC01-5983C353EE46}" srcOrd="0" destOrd="0" presId="urn:microsoft.com/office/officeart/2005/8/layout/venn2"/>
    <dgm:cxn modelId="{BD2FC48A-CA97-4C27-B06D-9DBC06C79079}" type="presParOf" srcId="{CDDFBB06-AF02-450C-BC01-5983C353EE46}" destId="{338885C5-283C-440C-9B71-8751B8C7A53A}" srcOrd="0" destOrd="0" presId="urn:microsoft.com/office/officeart/2005/8/layout/venn2"/>
    <dgm:cxn modelId="{368DEE4E-5473-4D30-8144-C30BBFCFF38B}" type="presParOf" srcId="{CDDFBB06-AF02-450C-BC01-5983C353EE46}" destId="{8489016B-5B6C-401F-98FE-B97FA1C1697F}" srcOrd="1" destOrd="0" presId="urn:microsoft.com/office/officeart/2005/8/layout/venn2"/>
    <dgm:cxn modelId="{F62A22F5-26FA-4420-91E8-BC1E471FEC82}" type="presParOf" srcId="{2B34C276-A18E-4345-80FD-6E6E34047D97}" destId="{7B303A36-A435-4DF4-8223-E1D8D0613BA0}" srcOrd="1" destOrd="0" presId="urn:microsoft.com/office/officeart/2005/8/layout/venn2"/>
    <dgm:cxn modelId="{F4F6FAC8-F428-41F6-8413-5F9784DE2B49}" type="presParOf" srcId="{7B303A36-A435-4DF4-8223-E1D8D0613BA0}" destId="{9DBEE6AA-AA5D-4C9B-88FA-EE8A1709ABC4}" srcOrd="0" destOrd="0" presId="urn:microsoft.com/office/officeart/2005/8/layout/venn2"/>
    <dgm:cxn modelId="{E44F8B9D-3E7F-409E-BDEE-99C28972DBA4}" type="presParOf" srcId="{7B303A36-A435-4DF4-8223-E1D8D0613BA0}" destId="{67FC68EF-E184-4E7A-993C-CCBF3A0C43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5342C-303A-4E66-BC3C-3DBB7EB9F54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hr-HR"/>
        </a:p>
      </dgm:t>
    </dgm:pt>
    <dgm:pt modelId="{87EEAD54-CF2C-4E25-83F4-2310AE4701F4}">
      <dgm:prSet/>
      <dgm:spPr/>
      <dgm:t>
        <a:bodyPr/>
        <a:lstStyle/>
        <a:p>
          <a:r>
            <a:rPr lang="hr-HR" b="1" dirty="0"/>
            <a:t>Opći ciljevi:</a:t>
          </a:r>
          <a:endParaRPr lang="hr-HR" dirty="0"/>
        </a:p>
      </dgm:t>
    </dgm:pt>
    <dgm:pt modelId="{8603D1F6-E2F8-4174-9D6D-14DAFCD59013}" type="parTrans" cxnId="{263A2E10-2BCD-484C-9330-D398AC7C2866}">
      <dgm:prSet/>
      <dgm:spPr/>
      <dgm:t>
        <a:bodyPr/>
        <a:lstStyle/>
        <a:p>
          <a:endParaRPr lang="hr-HR"/>
        </a:p>
      </dgm:t>
    </dgm:pt>
    <dgm:pt modelId="{DD557114-613A-4336-97B0-316ED5AFFC7C}" type="sibTrans" cxnId="{263A2E10-2BCD-484C-9330-D398AC7C2866}">
      <dgm:prSet/>
      <dgm:spPr/>
      <dgm:t>
        <a:bodyPr/>
        <a:lstStyle/>
        <a:p>
          <a:endParaRPr lang="hr-HR"/>
        </a:p>
      </dgm:t>
    </dgm:pt>
    <dgm:pt modelId="{D282F4E3-5481-45DD-909B-72B14B048556}">
      <dgm:prSet/>
      <dgm:spPr/>
      <dgm:t>
        <a:bodyPr/>
        <a:lstStyle/>
        <a:p>
          <a:r>
            <a:rPr lang="hr-HR"/>
            <a:t>izraditi metodologiju za procjenu potresnog rizika primjenjivu na sve velike gradove u RH</a:t>
          </a:r>
        </a:p>
      </dgm:t>
    </dgm:pt>
    <dgm:pt modelId="{906B914C-A3F7-4AED-B9F8-D563EA2C944E}" type="parTrans" cxnId="{26ACFDD7-D00E-470C-BFB2-BE8166FCF631}">
      <dgm:prSet/>
      <dgm:spPr/>
      <dgm:t>
        <a:bodyPr/>
        <a:lstStyle/>
        <a:p>
          <a:endParaRPr lang="hr-HR"/>
        </a:p>
      </dgm:t>
    </dgm:pt>
    <dgm:pt modelId="{F30FDD5C-C576-452A-8442-AA9E97970F48}" type="sibTrans" cxnId="{26ACFDD7-D00E-470C-BFB2-BE8166FCF631}">
      <dgm:prSet/>
      <dgm:spPr/>
      <dgm:t>
        <a:bodyPr/>
        <a:lstStyle/>
        <a:p>
          <a:endParaRPr lang="hr-HR"/>
        </a:p>
      </dgm:t>
    </dgm:pt>
    <dgm:pt modelId="{A127A6A1-FEA4-457D-B849-CC1B197E103B}">
      <dgm:prSet/>
      <dgm:spPr/>
      <dgm:t>
        <a:bodyPr/>
        <a:lstStyle/>
        <a:p>
          <a:r>
            <a:rPr lang="hr-HR" dirty="0"/>
            <a:t>definirati potresnu opasnost</a:t>
          </a:r>
        </a:p>
      </dgm:t>
    </dgm:pt>
    <dgm:pt modelId="{5D93D793-D56D-4388-914B-CF9DF6F2AE86}" type="parTrans" cxnId="{1F798272-DC3F-4E55-8FE8-26D580074AA9}">
      <dgm:prSet/>
      <dgm:spPr/>
      <dgm:t>
        <a:bodyPr/>
        <a:lstStyle/>
        <a:p>
          <a:endParaRPr lang="hr-HR"/>
        </a:p>
      </dgm:t>
    </dgm:pt>
    <dgm:pt modelId="{473E060F-79DB-4927-B77D-79C59B9DDC36}" type="sibTrans" cxnId="{1F798272-DC3F-4E55-8FE8-26D580074AA9}">
      <dgm:prSet/>
      <dgm:spPr/>
      <dgm:t>
        <a:bodyPr/>
        <a:lstStyle/>
        <a:p>
          <a:endParaRPr lang="hr-HR"/>
        </a:p>
      </dgm:t>
    </dgm:pt>
    <dgm:pt modelId="{4FD17990-82CE-4150-872F-94EA9DBC7FCC}">
      <dgm:prSet/>
      <dgm:spPr/>
      <dgm:t>
        <a:bodyPr/>
        <a:lstStyle/>
        <a:p>
          <a:r>
            <a:rPr lang="hr-HR"/>
            <a:t>ustanoviti potresni rizik za građevine i ljude</a:t>
          </a:r>
        </a:p>
      </dgm:t>
    </dgm:pt>
    <dgm:pt modelId="{2F4F46DB-1A87-4F75-9D9D-D9D2CEB049B6}" type="parTrans" cxnId="{DA7CE886-2522-41FE-861E-6D03152BED4A}">
      <dgm:prSet/>
      <dgm:spPr/>
      <dgm:t>
        <a:bodyPr/>
        <a:lstStyle/>
        <a:p>
          <a:endParaRPr lang="hr-HR"/>
        </a:p>
      </dgm:t>
    </dgm:pt>
    <dgm:pt modelId="{52A80328-388F-46F3-9B47-2131F3C2242A}" type="sibTrans" cxnId="{DA7CE886-2522-41FE-861E-6D03152BED4A}">
      <dgm:prSet/>
      <dgm:spPr/>
      <dgm:t>
        <a:bodyPr/>
        <a:lstStyle/>
        <a:p>
          <a:endParaRPr lang="hr-HR"/>
        </a:p>
      </dgm:t>
    </dgm:pt>
    <dgm:pt modelId="{4E05EA77-1FB4-4550-880F-88058720CB00}">
      <dgm:prSet/>
      <dgm:spPr/>
      <dgm:t>
        <a:bodyPr/>
        <a:lstStyle/>
        <a:p>
          <a:r>
            <a:rPr lang="hr-HR"/>
            <a:t>građevine: stambene, poslovne, javne, infrastruktura, kulturna baština…</a:t>
          </a:r>
        </a:p>
      </dgm:t>
    </dgm:pt>
    <dgm:pt modelId="{B9491205-6A3D-4FB1-8758-FD28364A7BF6}" type="parTrans" cxnId="{1AFC7153-923F-4CE9-B121-369D1288EF98}">
      <dgm:prSet/>
      <dgm:spPr/>
      <dgm:t>
        <a:bodyPr/>
        <a:lstStyle/>
        <a:p>
          <a:endParaRPr lang="hr-HR"/>
        </a:p>
      </dgm:t>
    </dgm:pt>
    <dgm:pt modelId="{A12FAAC4-3D7C-48D9-8D5A-837401BD55AB}" type="sibTrans" cxnId="{1AFC7153-923F-4CE9-B121-369D1288EF98}">
      <dgm:prSet/>
      <dgm:spPr/>
      <dgm:t>
        <a:bodyPr/>
        <a:lstStyle/>
        <a:p>
          <a:endParaRPr lang="hr-HR"/>
        </a:p>
      </dgm:t>
    </dgm:pt>
    <dgm:pt modelId="{682A0FCD-A31A-4894-9B8A-1808D5F8423D}">
      <dgm:prSet/>
      <dgm:spPr/>
      <dgm:t>
        <a:bodyPr/>
        <a:lstStyle/>
        <a:p>
          <a:r>
            <a:rPr lang="hr-HR"/>
            <a:t>ljude: s obzirom na posljedice: poginuli, povrijeđeni, za stambeno zbrinjavanje</a:t>
          </a:r>
        </a:p>
      </dgm:t>
    </dgm:pt>
    <dgm:pt modelId="{85ACB0E4-16A7-4691-8879-5E58447104A7}" type="parTrans" cxnId="{DFEAD67C-EB15-47FF-A555-CA3FBCDFED93}">
      <dgm:prSet/>
      <dgm:spPr/>
      <dgm:t>
        <a:bodyPr/>
        <a:lstStyle/>
        <a:p>
          <a:endParaRPr lang="hr-HR"/>
        </a:p>
      </dgm:t>
    </dgm:pt>
    <dgm:pt modelId="{9E6405D5-4FF5-4E9A-A76C-ADF938C1B9D2}" type="sibTrans" cxnId="{DFEAD67C-EB15-47FF-A555-CA3FBCDFED93}">
      <dgm:prSet/>
      <dgm:spPr/>
      <dgm:t>
        <a:bodyPr/>
        <a:lstStyle/>
        <a:p>
          <a:endParaRPr lang="hr-HR"/>
        </a:p>
      </dgm:t>
    </dgm:pt>
    <dgm:pt modelId="{F4E72355-057F-4215-BE3D-3B64966A0CF4}" type="pres">
      <dgm:prSet presAssocID="{D255342C-303A-4E66-BC3C-3DBB7EB9F5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777E6F-574D-40BD-8263-5591ED2C1318}" type="pres">
      <dgm:prSet presAssocID="{87EEAD54-CF2C-4E25-83F4-2310AE4701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3A246-0779-4437-9955-0EB2400EDA2D}" type="pres">
      <dgm:prSet presAssocID="{87EEAD54-CF2C-4E25-83F4-2310AE4701F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D5DF4-B236-4F41-B6B7-EC3C371DC5E3}" type="presOf" srcId="{D282F4E3-5481-45DD-909B-72B14B048556}" destId="{A273A246-0779-4437-9955-0EB2400EDA2D}" srcOrd="0" destOrd="0" presId="urn:microsoft.com/office/officeart/2005/8/layout/vList2"/>
    <dgm:cxn modelId="{20E417F5-1E5C-4D42-A436-C819298ED997}" type="presOf" srcId="{4FD17990-82CE-4150-872F-94EA9DBC7FCC}" destId="{A273A246-0779-4437-9955-0EB2400EDA2D}" srcOrd="0" destOrd="2" presId="urn:microsoft.com/office/officeart/2005/8/layout/vList2"/>
    <dgm:cxn modelId="{1F798272-DC3F-4E55-8FE8-26D580074AA9}" srcId="{87EEAD54-CF2C-4E25-83F4-2310AE4701F4}" destId="{A127A6A1-FEA4-457D-B849-CC1B197E103B}" srcOrd="1" destOrd="0" parTransId="{5D93D793-D56D-4388-914B-CF9DF6F2AE86}" sibTransId="{473E060F-79DB-4927-B77D-79C59B9DDC36}"/>
    <dgm:cxn modelId="{26ACFDD7-D00E-470C-BFB2-BE8166FCF631}" srcId="{87EEAD54-CF2C-4E25-83F4-2310AE4701F4}" destId="{D282F4E3-5481-45DD-909B-72B14B048556}" srcOrd="0" destOrd="0" parTransId="{906B914C-A3F7-4AED-B9F8-D563EA2C944E}" sibTransId="{F30FDD5C-C576-452A-8442-AA9E97970F48}"/>
    <dgm:cxn modelId="{0CE3F5F8-32EC-46ED-B685-0FA340D7E545}" type="presOf" srcId="{A127A6A1-FEA4-457D-B849-CC1B197E103B}" destId="{A273A246-0779-4437-9955-0EB2400EDA2D}" srcOrd="0" destOrd="1" presId="urn:microsoft.com/office/officeart/2005/8/layout/vList2"/>
    <dgm:cxn modelId="{577D8C8A-A381-4F04-81F8-B365052D0771}" type="presOf" srcId="{4E05EA77-1FB4-4550-880F-88058720CB00}" destId="{A273A246-0779-4437-9955-0EB2400EDA2D}" srcOrd="0" destOrd="3" presId="urn:microsoft.com/office/officeart/2005/8/layout/vList2"/>
    <dgm:cxn modelId="{7F4CEB52-9DEE-4DD3-8E6C-6955B505AB67}" type="presOf" srcId="{D255342C-303A-4E66-BC3C-3DBB7EB9F546}" destId="{F4E72355-057F-4215-BE3D-3B64966A0CF4}" srcOrd="0" destOrd="0" presId="urn:microsoft.com/office/officeart/2005/8/layout/vList2"/>
    <dgm:cxn modelId="{1AFC7153-923F-4CE9-B121-369D1288EF98}" srcId="{4FD17990-82CE-4150-872F-94EA9DBC7FCC}" destId="{4E05EA77-1FB4-4550-880F-88058720CB00}" srcOrd="0" destOrd="0" parTransId="{B9491205-6A3D-4FB1-8758-FD28364A7BF6}" sibTransId="{A12FAAC4-3D7C-48D9-8D5A-837401BD55AB}"/>
    <dgm:cxn modelId="{146045CB-A85A-44B0-BCD7-09CB6C0D58E6}" type="presOf" srcId="{682A0FCD-A31A-4894-9B8A-1808D5F8423D}" destId="{A273A246-0779-4437-9955-0EB2400EDA2D}" srcOrd="0" destOrd="4" presId="urn:microsoft.com/office/officeart/2005/8/layout/vList2"/>
    <dgm:cxn modelId="{263A2E10-2BCD-484C-9330-D398AC7C2866}" srcId="{D255342C-303A-4E66-BC3C-3DBB7EB9F546}" destId="{87EEAD54-CF2C-4E25-83F4-2310AE4701F4}" srcOrd="0" destOrd="0" parTransId="{8603D1F6-E2F8-4174-9D6D-14DAFCD59013}" sibTransId="{DD557114-613A-4336-97B0-316ED5AFFC7C}"/>
    <dgm:cxn modelId="{DA7CE886-2522-41FE-861E-6D03152BED4A}" srcId="{87EEAD54-CF2C-4E25-83F4-2310AE4701F4}" destId="{4FD17990-82CE-4150-872F-94EA9DBC7FCC}" srcOrd="2" destOrd="0" parTransId="{2F4F46DB-1A87-4F75-9D9D-D9D2CEB049B6}" sibTransId="{52A80328-388F-46F3-9B47-2131F3C2242A}"/>
    <dgm:cxn modelId="{DFEAD67C-EB15-47FF-A555-CA3FBCDFED93}" srcId="{4FD17990-82CE-4150-872F-94EA9DBC7FCC}" destId="{682A0FCD-A31A-4894-9B8A-1808D5F8423D}" srcOrd="1" destOrd="0" parTransId="{85ACB0E4-16A7-4691-8879-5E58447104A7}" sibTransId="{9E6405D5-4FF5-4E9A-A76C-ADF938C1B9D2}"/>
    <dgm:cxn modelId="{0FE004D1-4BBA-4F58-BB73-6DFBCA508952}" type="presOf" srcId="{87EEAD54-CF2C-4E25-83F4-2310AE4701F4}" destId="{7C777E6F-574D-40BD-8263-5591ED2C1318}" srcOrd="0" destOrd="0" presId="urn:microsoft.com/office/officeart/2005/8/layout/vList2"/>
    <dgm:cxn modelId="{B50C52E4-B743-4A02-B1C4-16658CC0FF8C}" type="presParOf" srcId="{F4E72355-057F-4215-BE3D-3B64966A0CF4}" destId="{7C777E6F-574D-40BD-8263-5591ED2C1318}" srcOrd="0" destOrd="0" presId="urn:microsoft.com/office/officeart/2005/8/layout/vList2"/>
    <dgm:cxn modelId="{B5602A23-2C7E-4371-BE9C-AAF3AE47054A}" type="presParOf" srcId="{F4E72355-057F-4215-BE3D-3B64966A0CF4}" destId="{A273A246-0779-4437-9955-0EB2400EDA2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CE9D0E-27B2-449C-BD61-BE849082A060}" type="doc">
      <dgm:prSet loTypeId="urn:microsoft.com/office/officeart/2005/8/layout/hProcess11" loCatId="process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hr-HR"/>
        </a:p>
      </dgm:t>
    </dgm:pt>
    <dgm:pt modelId="{BFF151FA-9AC1-4B00-813E-D34E09A99138}">
      <dgm:prSet custT="1"/>
      <dgm:spPr/>
      <dgm:t>
        <a:bodyPr/>
        <a:lstStyle/>
        <a:p>
          <a:r>
            <a:rPr lang="hr-HR" sz="1800" dirty="0"/>
            <a:t>osigurati podatke hitnim službama i civilnoj zaštiti za pripremu učinkovitog odgovora neposredno nakon potresa ali i u svakodnevnim zadaćama</a:t>
          </a:r>
        </a:p>
      </dgm:t>
    </dgm:pt>
    <dgm:pt modelId="{AEC0F219-6788-48DD-9311-AC8FA83EEDCE}" type="parTrans" cxnId="{B3405654-E887-4906-BE17-D62A71D675A8}">
      <dgm:prSet/>
      <dgm:spPr/>
      <dgm:t>
        <a:bodyPr/>
        <a:lstStyle/>
        <a:p>
          <a:endParaRPr lang="hr-HR"/>
        </a:p>
      </dgm:t>
    </dgm:pt>
    <dgm:pt modelId="{A8018C1D-62DB-4E55-9E4D-9C4945D03F3F}" type="sibTrans" cxnId="{B3405654-E887-4906-BE17-D62A71D675A8}">
      <dgm:prSet/>
      <dgm:spPr/>
      <dgm:t>
        <a:bodyPr/>
        <a:lstStyle/>
        <a:p>
          <a:endParaRPr lang="hr-HR"/>
        </a:p>
      </dgm:t>
    </dgm:pt>
    <dgm:pt modelId="{C6499072-D7BC-401A-8E1D-748258C5F3A6}">
      <dgm:prSet custT="1"/>
      <dgm:spPr/>
      <dgm:t>
        <a:bodyPr/>
        <a:lstStyle/>
        <a:p>
          <a:r>
            <a:rPr lang="hr-HR" sz="2000" dirty="0"/>
            <a:t>osigurati podatke o oštećenim zgradama i infrastrukturi</a:t>
          </a:r>
        </a:p>
      </dgm:t>
    </dgm:pt>
    <dgm:pt modelId="{BF22070A-C0EF-41D5-89B5-1B0A60386780}" type="parTrans" cxnId="{71A40E51-A0CE-44B2-BF58-FB8580647AEB}">
      <dgm:prSet/>
      <dgm:spPr/>
      <dgm:t>
        <a:bodyPr/>
        <a:lstStyle/>
        <a:p>
          <a:endParaRPr lang="hr-HR"/>
        </a:p>
      </dgm:t>
    </dgm:pt>
    <dgm:pt modelId="{D5C6BE87-C1EF-41C2-8422-630AA22600D6}" type="sibTrans" cxnId="{71A40E51-A0CE-44B2-BF58-FB8580647AEB}">
      <dgm:prSet/>
      <dgm:spPr/>
      <dgm:t>
        <a:bodyPr/>
        <a:lstStyle/>
        <a:p>
          <a:endParaRPr lang="hr-HR"/>
        </a:p>
      </dgm:t>
    </dgm:pt>
    <dgm:pt modelId="{31CFBA1E-60D5-4F11-936C-2E73B3100A52}">
      <dgm:prSet custT="1"/>
      <dgm:spPr/>
      <dgm:t>
        <a:bodyPr/>
        <a:lstStyle/>
        <a:p>
          <a:r>
            <a:rPr lang="hr-HR" sz="2000" dirty="0"/>
            <a:t>dokumentirati bazu ekonomski prihvatljive obnove postojećih građevina i gradnje novih sigurnih građevina</a:t>
          </a:r>
        </a:p>
      </dgm:t>
    </dgm:pt>
    <dgm:pt modelId="{7B011354-7442-4216-8450-6C86B664B835}" type="parTrans" cxnId="{F11599A3-25DA-44A4-9ECD-3C646B81C2CC}">
      <dgm:prSet/>
      <dgm:spPr/>
      <dgm:t>
        <a:bodyPr/>
        <a:lstStyle/>
        <a:p>
          <a:endParaRPr lang="hr-HR"/>
        </a:p>
      </dgm:t>
    </dgm:pt>
    <dgm:pt modelId="{4B61226C-0433-4D34-B433-DB1F5505AC87}" type="sibTrans" cxnId="{F11599A3-25DA-44A4-9ECD-3C646B81C2CC}">
      <dgm:prSet/>
      <dgm:spPr/>
      <dgm:t>
        <a:bodyPr/>
        <a:lstStyle/>
        <a:p>
          <a:endParaRPr lang="hr-HR"/>
        </a:p>
      </dgm:t>
    </dgm:pt>
    <dgm:pt modelId="{C00291C9-A0D0-4CAA-9CF4-E973046DB80A}">
      <dgm:prSet custT="1"/>
      <dgm:spPr/>
      <dgm:t>
        <a:bodyPr/>
        <a:lstStyle/>
        <a:p>
          <a:r>
            <a:rPr lang="hr-HR" sz="2000" dirty="0"/>
            <a:t>omogućiti pripremu mjera za brzi oporavak potresom pogođene zajednice</a:t>
          </a:r>
        </a:p>
      </dgm:t>
    </dgm:pt>
    <dgm:pt modelId="{2A71568F-1BC8-42D4-BAF5-525E6E8391A1}" type="parTrans" cxnId="{FF9689EE-F018-4732-81BF-353C0498E175}">
      <dgm:prSet/>
      <dgm:spPr/>
      <dgm:t>
        <a:bodyPr/>
        <a:lstStyle/>
        <a:p>
          <a:endParaRPr lang="hr-HR"/>
        </a:p>
      </dgm:t>
    </dgm:pt>
    <dgm:pt modelId="{9C8EAAD1-E41A-45A2-AE93-507508B89BEF}" type="sibTrans" cxnId="{FF9689EE-F018-4732-81BF-353C0498E175}">
      <dgm:prSet/>
      <dgm:spPr/>
      <dgm:t>
        <a:bodyPr/>
        <a:lstStyle/>
        <a:p>
          <a:endParaRPr lang="hr-HR"/>
        </a:p>
      </dgm:t>
    </dgm:pt>
    <dgm:pt modelId="{8F037DF5-977C-48F4-9309-458FB017256C}" type="pres">
      <dgm:prSet presAssocID="{FDCE9D0E-27B2-449C-BD61-BE849082A0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E8F17D-29E1-431E-A40C-EC2796498DDC}" type="pres">
      <dgm:prSet presAssocID="{FDCE9D0E-27B2-449C-BD61-BE849082A060}" presName="arrow" presStyleLbl="bgShp" presStyleIdx="0" presStyleCnt="1"/>
      <dgm:spPr/>
    </dgm:pt>
    <dgm:pt modelId="{FE607890-3AC1-46FA-95F4-63C83792B70C}" type="pres">
      <dgm:prSet presAssocID="{FDCE9D0E-27B2-449C-BD61-BE849082A060}" presName="points" presStyleCnt="0"/>
      <dgm:spPr/>
    </dgm:pt>
    <dgm:pt modelId="{E791F44E-F11C-430A-8F28-E17C89C544D3}" type="pres">
      <dgm:prSet presAssocID="{BFF151FA-9AC1-4B00-813E-D34E09A99138}" presName="compositeA" presStyleCnt="0"/>
      <dgm:spPr/>
    </dgm:pt>
    <dgm:pt modelId="{C120B7CE-7FFA-43D9-AB95-4054A9FF3435}" type="pres">
      <dgm:prSet presAssocID="{BFF151FA-9AC1-4B00-813E-D34E09A99138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F3D1C-1A36-47D1-9ACC-02C53E06501A}" type="pres">
      <dgm:prSet presAssocID="{BFF151FA-9AC1-4B00-813E-D34E09A99138}" presName="circleA" presStyleLbl="node1" presStyleIdx="0" presStyleCnt="4"/>
      <dgm:spPr/>
    </dgm:pt>
    <dgm:pt modelId="{1CD20CA0-DCBC-4BF4-BC0C-F18868F79883}" type="pres">
      <dgm:prSet presAssocID="{BFF151FA-9AC1-4B00-813E-D34E09A99138}" presName="spaceA" presStyleCnt="0"/>
      <dgm:spPr/>
    </dgm:pt>
    <dgm:pt modelId="{1957B21A-1CF5-41F6-BB94-3884A4DA7877}" type="pres">
      <dgm:prSet presAssocID="{A8018C1D-62DB-4E55-9E4D-9C4945D03F3F}" presName="space" presStyleCnt="0"/>
      <dgm:spPr/>
    </dgm:pt>
    <dgm:pt modelId="{0021E790-76BC-4574-ADF7-D558E4FC6722}" type="pres">
      <dgm:prSet presAssocID="{C6499072-D7BC-401A-8E1D-748258C5F3A6}" presName="compositeB" presStyleCnt="0"/>
      <dgm:spPr/>
    </dgm:pt>
    <dgm:pt modelId="{BC888B91-F256-457A-ADBA-286FEC729503}" type="pres">
      <dgm:prSet presAssocID="{C6499072-D7BC-401A-8E1D-748258C5F3A6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13220-AA7D-4427-88C5-79FA126B5CB3}" type="pres">
      <dgm:prSet presAssocID="{C6499072-D7BC-401A-8E1D-748258C5F3A6}" presName="circleB" presStyleLbl="node1" presStyleIdx="1" presStyleCnt="4"/>
      <dgm:spPr/>
    </dgm:pt>
    <dgm:pt modelId="{DBF31243-A0A8-415F-929B-A9A7771209A0}" type="pres">
      <dgm:prSet presAssocID="{C6499072-D7BC-401A-8E1D-748258C5F3A6}" presName="spaceB" presStyleCnt="0"/>
      <dgm:spPr/>
    </dgm:pt>
    <dgm:pt modelId="{C06AFF68-C980-4596-AD6A-0D9740E63CCB}" type="pres">
      <dgm:prSet presAssocID="{D5C6BE87-C1EF-41C2-8422-630AA22600D6}" presName="space" presStyleCnt="0"/>
      <dgm:spPr/>
    </dgm:pt>
    <dgm:pt modelId="{613CD0A9-A2C3-4080-B466-52FEE0C7D28E}" type="pres">
      <dgm:prSet presAssocID="{31CFBA1E-60D5-4F11-936C-2E73B3100A52}" presName="compositeA" presStyleCnt="0"/>
      <dgm:spPr/>
    </dgm:pt>
    <dgm:pt modelId="{AECB0C8D-412C-44EB-9CD1-13B8674B0C7B}" type="pres">
      <dgm:prSet presAssocID="{31CFBA1E-60D5-4F11-936C-2E73B3100A52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14F92-AE53-4B34-81AD-7ED30D062663}" type="pres">
      <dgm:prSet presAssocID="{31CFBA1E-60D5-4F11-936C-2E73B3100A52}" presName="circleA" presStyleLbl="node1" presStyleIdx="2" presStyleCnt="4"/>
      <dgm:spPr/>
    </dgm:pt>
    <dgm:pt modelId="{B02B3167-A6AC-4FF8-88E8-DF39D4B72266}" type="pres">
      <dgm:prSet presAssocID="{31CFBA1E-60D5-4F11-936C-2E73B3100A52}" presName="spaceA" presStyleCnt="0"/>
      <dgm:spPr/>
    </dgm:pt>
    <dgm:pt modelId="{1CB78924-B848-4222-800B-8341AC9438EC}" type="pres">
      <dgm:prSet presAssocID="{4B61226C-0433-4D34-B433-DB1F5505AC87}" presName="space" presStyleCnt="0"/>
      <dgm:spPr/>
    </dgm:pt>
    <dgm:pt modelId="{8C1E0067-663D-4311-8C20-206846D44C11}" type="pres">
      <dgm:prSet presAssocID="{C00291C9-A0D0-4CAA-9CF4-E973046DB80A}" presName="compositeB" presStyleCnt="0"/>
      <dgm:spPr/>
    </dgm:pt>
    <dgm:pt modelId="{0DBE8623-2BB8-4D9B-987C-91B0199C9E34}" type="pres">
      <dgm:prSet presAssocID="{C00291C9-A0D0-4CAA-9CF4-E973046DB80A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6A773-4B97-4BB1-9A99-E2C51CCC2672}" type="pres">
      <dgm:prSet presAssocID="{C00291C9-A0D0-4CAA-9CF4-E973046DB80A}" presName="circleB" presStyleLbl="node1" presStyleIdx="3" presStyleCnt="4"/>
      <dgm:spPr/>
    </dgm:pt>
    <dgm:pt modelId="{557BC577-580B-4AC4-ACBF-A1BA5BCAF0EC}" type="pres">
      <dgm:prSet presAssocID="{C00291C9-A0D0-4CAA-9CF4-E973046DB80A}" presName="spaceB" presStyleCnt="0"/>
      <dgm:spPr/>
    </dgm:pt>
  </dgm:ptLst>
  <dgm:cxnLst>
    <dgm:cxn modelId="{1959EA63-C655-4C41-AE09-5CC2ACF65C7D}" type="presOf" srcId="{BFF151FA-9AC1-4B00-813E-D34E09A99138}" destId="{C120B7CE-7FFA-43D9-AB95-4054A9FF3435}" srcOrd="0" destOrd="0" presId="urn:microsoft.com/office/officeart/2005/8/layout/hProcess11"/>
    <dgm:cxn modelId="{6FDBC547-B785-492B-B435-26B84063139A}" type="presOf" srcId="{31CFBA1E-60D5-4F11-936C-2E73B3100A52}" destId="{AECB0C8D-412C-44EB-9CD1-13B8674B0C7B}" srcOrd="0" destOrd="0" presId="urn:microsoft.com/office/officeart/2005/8/layout/hProcess11"/>
    <dgm:cxn modelId="{FA2FD7E9-B827-4E1A-88D5-3605E9F2BD10}" type="presOf" srcId="{C6499072-D7BC-401A-8E1D-748258C5F3A6}" destId="{BC888B91-F256-457A-ADBA-286FEC729503}" srcOrd="0" destOrd="0" presId="urn:microsoft.com/office/officeart/2005/8/layout/hProcess11"/>
    <dgm:cxn modelId="{0490DE80-3E37-408D-9716-4F801FC2A5D7}" type="presOf" srcId="{FDCE9D0E-27B2-449C-BD61-BE849082A060}" destId="{8F037DF5-977C-48F4-9309-458FB017256C}" srcOrd="0" destOrd="0" presId="urn:microsoft.com/office/officeart/2005/8/layout/hProcess11"/>
    <dgm:cxn modelId="{71A40E51-A0CE-44B2-BF58-FB8580647AEB}" srcId="{FDCE9D0E-27B2-449C-BD61-BE849082A060}" destId="{C6499072-D7BC-401A-8E1D-748258C5F3A6}" srcOrd="1" destOrd="0" parTransId="{BF22070A-C0EF-41D5-89B5-1B0A60386780}" sibTransId="{D5C6BE87-C1EF-41C2-8422-630AA22600D6}"/>
    <dgm:cxn modelId="{B3405654-E887-4906-BE17-D62A71D675A8}" srcId="{FDCE9D0E-27B2-449C-BD61-BE849082A060}" destId="{BFF151FA-9AC1-4B00-813E-D34E09A99138}" srcOrd="0" destOrd="0" parTransId="{AEC0F219-6788-48DD-9311-AC8FA83EEDCE}" sibTransId="{A8018C1D-62DB-4E55-9E4D-9C4945D03F3F}"/>
    <dgm:cxn modelId="{FF9689EE-F018-4732-81BF-353C0498E175}" srcId="{FDCE9D0E-27B2-449C-BD61-BE849082A060}" destId="{C00291C9-A0D0-4CAA-9CF4-E973046DB80A}" srcOrd="3" destOrd="0" parTransId="{2A71568F-1BC8-42D4-BAF5-525E6E8391A1}" sibTransId="{9C8EAAD1-E41A-45A2-AE93-507508B89BEF}"/>
    <dgm:cxn modelId="{F11599A3-25DA-44A4-9ECD-3C646B81C2CC}" srcId="{FDCE9D0E-27B2-449C-BD61-BE849082A060}" destId="{31CFBA1E-60D5-4F11-936C-2E73B3100A52}" srcOrd="2" destOrd="0" parTransId="{7B011354-7442-4216-8450-6C86B664B835}" sibTransId="{4B61226C-0433-4D34-B433-DB1F5505AC87}"/>
    <dgm:cxn modelId="{4B271E44-4AFF-4ACB-B02D-1E8077A04E7F}" type="presOf" srcId="{C00291C9-A0D0-4CAA-9CF4-E973046DB80A}" destId="{0DBE8623-2BB8-4D9B-987C-91B0199C9E34}" srcOrd="0" destOrd="0" presId="urn:microsoft.com/office/officeart/2005/8/layout/hProcess11"/>
    <dgm:cxn modelId="{1B57C185-51A9-4C04-BB3B-BCB991CBFA6F}" type="presParOf" srcId="{8F037DF5-977C-48F4-9309-458FB017256C}" destId="{F8E8F17D-29E1-431E-A40C-EC2796498DDC}" srcOrd="0" destOrd="0" presId="urn:microsoft.com/office/officeart/2005/8/layout/hProcess11"/>
    <dgm:cxn modelId="{2D6B7149-1405-4519-9FAE-826E33654E81}" type="presParOf" srcId="{8F037DF5-977C-48F4-9309-458FB017256C}" destId="{FE607890-3AC1-46FA-95F4-63C83792B70C}" srcOrd="1" destOrd="0" presId="urn:microsoft.com/office/officeart/2005/8/layout/hProcess11"/>
    <dgm:cxn modelId="{293DE40D-59AF-4296-8444-A1CBBEC9ADEB}" type="presParOf" srcId="{FE607890-3AC1-46FA-95F4-63C83792B70C}" destId="{E791F44E-F11C-430A-8F28-E17C89C544D3}" srcOrd="0" destOrd="0" presId="urn:microsoft.com/office/officeart/2005/8/layout/hProcess11"/>
    <dgm:cxn modelId="{9F4AFEA2-5875-4782-ABA9-2FCEF8940ABD}" type="presParOf" srcId="{E791F44E-F11C-430A-8F28-E17C89C544D3}" destId="{C120B7CE-7FFA-43D9-AB95-4054A9FF3435}" srcOrd="0" destOrd="0" presId="urn:microsoft.com/office/officeart/2005/8/layout/hProcess11"/>
    <dgm:cxn modelId="{7B809F2B-45B6-4E73-A210-6853AA4828E5}" type="presParOf" srcId="{E791F44E-F11C-430A-8F28-E17C89C544D3}" destId="{B0DF3D1C-1A36-47D1-9ACC-02C53E06501A}" srcOrd="1" destOrd="0" presId="urn:microsoft.com/office/officeart/2005/8/layout/hProcess11"/>
    <dgm:cxn modelId="{D3DA105B-5EF1-4F7D-891F-8AAE75D7CAC3}" type="presParOf" srcId="{E791F44E-F11C-430A-8F28-E17C89C544D3}" destId="{1CD20CA0-DCBC-4BF4-BC0C-F18868F79883}" srcOrd="2" destOrd="0" presId="urn:microsoft.com/office/officeart/2005/8/layout/hProcess11"/>
    <dgm:cxn modelId="{647A413F-18E2-40E2-A71B-FAE1FF14D15D}" type="presParOf" srcId="{FE607890-3AC1-46FA-95F4-63C83792B70C}" destId="{1957B21A-1CF5-41F6-BB94-3884A4DA7877}" srcOrd="1" destOrd="0" presId="urn:microsoft.com/office/officeart/2005/8/layout/hProcess11"/>
    <dgm:cxn modelId="{42776E24-163E-49C4-AAA5-004CB9B5F82C}" type="presParOf" srcId="{FE607890-3AC1-46FA-95F4-63C83792B70C}" destId="{0021E790-76BC-4574-ADF7-D558E4FC6722}" srcOrd="2" destOrd="0" presId="urn:microsoft.com/office/officeart/2005/8/layout/hProcess11"/>
    <dgm:cxn modelId="{084DF5A7-58DE-47EC-A361-9919584EE277}" type="presParOf" srcId="{0021E790-76BC-4574-ADF7-D558E4FC6722}" destId="{BC888B91-F256-457A-ADBA-286FEC729503}" srcOrd="0" destOrd="0" presId="urn:microsoft.com/office/officeart/2005/8/layout/hProcess11"/>
    <dgm:cxn modelId="{1E094335-C4EF-434E-89B4-4D316DB2BCAB}" type="presParOf" srcId="{0021E790-76BC-4574-ADF7-D558E4FC6722}" destId="{06F13220-AA7D-4427-88C5-79FA126B5CB3}" srcOrd="1" destOrd="0" presId="urn:microsoft.com/office/officeart/2005/8/layout/hProcess11"/>
    <dgm:cxn modelId="{5DAD1E1A-69B7-4B1C-A00A-5B767068E441}" type="presParOf" srcId="{0021E790-76BC-4574-ADF7-D558E4FC6722}" destId="{DBF31243-A0A8-415F-929B-A9A7771209A0}" srcOrd="2" destOrd="0" presId="urn:microsoft.com/office/officeart/2005/8/layout/hProcess11"/>
    <dgm:cxn modelId="{200B08E5-CDFC-4DC8-A124-C09E24735E4E}" type="presParOf" srcId="{FE607890-3AC1-46FA-95F4-63C83792B70C}" destId="{C06AFF68-C980-4596-AD6A-0D9740E63CCB}" srcOrd="3" destOrd="0" presId="urn:microsoft.com/office/officeart/2005/8/layout/hProcess11"/>
    <dgm:cxn modelId="{E5371F26-82A1-455B-87FA-DDED1BFF01A8}" type="presParOf" srcId="{FE607890-3AC1-46FA-95F4-63C83792B70C}" destId="{613CD0A9-A2C3-4080-B466-52FEE0C7D28E}" srcOrd="4" destOrd="0" presId="urn:microsoft.com/office/officeart/2005/8/layout/hProcess11"/>
    <dgm:cxn modelId="{2B985D08-E03E-4023-BB85-8A21A95C8082}" type="presParOf" srcId="{613CD0A9-A2C3-4080-B466-52FEE0C7D28E}" destId="{AECB0C8D-412C-44EB-9CD1-13B8674B0C7B}" srcOrd="0" destOrd="0" presId="urn:microsoft.com/office/officeart/2005/8/layout/hProcess11"/>
    <dgm:cxn modelId="{BB81651E-B53F-4C59-964D-FFEE3D554737}" type="presParOf" srcId="{613CD0A9-A2C3-4080-B466-52FEE0C7D28E}" destId="{65E14F92-AE53-4B34-81AD-7ED30D062663}" srcOrd="1" destOrd="0" presId="urn:microsoft.com/office/officeart/2005/8/layout/hProcess11"/>
    <dgm:cxn modelId="{46F7BB51-17B2-4AA5-925C-FCF8F60EA5F2}" type="presParOf" srcId="{613CD0A9-A2C3-4080-B466-52FEE0C7D28E}" destId="{B02B3167-A6AC-4FF8-88E8-DF39D4B72266}" srcOrd="2" destOrd="0" presId="urn:microsoft.com/office/officeart/2005/8/layout/hProcess11"/>
    <dgm:cxn modelId="{30D5CE2D-8F6D-42A4-A997-803CF4531EEF}" type="presParOf" srcId="{FE607890-3AC1-46FA-95F4-63C83792B70C}" destId="{1CB78924-B848-4222-800B-8341AC9438EC}" srcOrd="5" destOrd="0" presId="urn:microsoft.com/office/officeart/2005/8/layout/hProcess11"/>
    <dgm:cxn modelId="{13D31BEB-E7B5-4E25-9E11-59478D82B07E}" type="presParOf" srcId="{FE607890-3AC1-46FA-95F4-63C83792B70C}" destId="{8C1E0067-663D-4311-8C20-206846D44C11}" srcOrd="6" destOrd="0" presId="urn:microsoft.com/office/officeart/2005/8/layout/hProcess11"/>
    <dgm:cxn modelId="{6D9C49BF-F0C7-4F63-AA6E-E0ADD28A42ED}" type="presParOf" srcId="{8C1E0067-663D-4311-8C20-206846D44C11}" destId="{0DBE8623-2BB8-4D9B-987C-91B0199C9E34}" srcOrd="0" destOrd="0" presId="urn:microsoft.com/office/officeart/2005/8/layout/hProcess11"/>
    <dgm:cxn modelId="{EA9E23E0-D59A-4FB4-AB0F-FF156D5E6C52}" type="presParOf" srcId="{8C1E0067-663D-4311-8C20-206846D44C11}" destId="{3856A773-4B97-4BB1-9A99-E2C51CCC2672}" srcOrd="1" destOrd="0" presId="urn:microsoft.com/office/officeart/2005/8/layout/hProcess11"/>
    <dgm:cxn modelId="{6172D682-0D4B-4446-AEB7-DB77DA9738DC}" type="presParOf" srcId="{8C1E0067-663D-4311-8C20-206846D44C11}" destId="{557BC577-580B-4AC4-ACBF-A1BA5BCAF0E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890FAA-1072-4035-A29C-4E76D34D5E85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/>
      <dgm:spPr/>
      <dgm:t>
        <a:bodyPr/>
        <a:lstStyle/>
        <a:p>
          <a:endParaRPr lang="hr-HR"/>
        </a:p>
      </dgm:t>
    </dgm:pt>
    <dgm:pt modelId="{A0D55E49-0986-4A2C-8061-4388C67D410D}">
      <dgm:prSet/>
      <dgm:spPr/>
      <dgm:t>
        <a:bodyPr/>
        <a:lstStyle/>
        <a:p>
          <a:r>
            <a:rPr lang="hr-HR" dirty="0"/>
            <a:t>1. Izrada metodologije</a:t>
          </a:r>
        </a:p>
      </dgm:t>
    </dgm:pt>
    <dgm:pt modelId="{9EC9EA43-21BC-472E-96CF-827B9762CD5C}" type="parTrans" cxnId="{4EF1728B-7479-441E-A3BE-272A8F4CEB6B}">
      <dgm:prSet/>
      <dgm:spPr/>
      <dgm:t>
        <a:bodyPr/>
        <a:lstStyle/>
        <a:p>
          <a:endParaRPr lang="hr-HR"/>
        </a:p>
      </dgm:t>
    </dgm:pt>
    <dgm:pt modelId="{DA9BE713-C4D5-4315-9FB4-384CA5C21459}" type="sibTrans" cxnId="{4EF1728B-7479-441E-A3BE-272A8F4CEB6B}">
      <dgm:prSet/>
      <dgm:spPr/>
      <dgm:t>
        <a:bodyPr/>
        <a:lstStyle/>
        <a:p>
          <a:endParaRPr lang="hr-HR"/>
        </a:p>
      </dgm:t>
    </dgm:pt>
    <dgm:pt modelId="{8DBE03F3-6A71-4A1E-934F-7F09962B8159}" type="pres">
      <dgm:prSet presAssocID="{10890FAA-1072-4035-A29C-4E76D34D5E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3BD7F-7457-43B9-B5B6-8E4CB7B5CBB9}" type="pres">
      <dgm:prSet presAssocID="{A0D55E49-0986-4A2C-8061-4388C67D410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99CA65-6AEC-4C3F-A339-38EA0D899A98}" type="presOf" srcId="{10890FAA-1072-4035-A29C-4E76D34D5E85}" destId="{8DBE03F3-6A71-4A1E-934F-7F09962B8159}" srcOrd="0" destOrd="0" presId="urn:microsoft.com/office/officeart/2005/8/layout/vList2"/>
    <dgm:cxn modelId="{4EF1728B-7479-441E-A3BE-272A8F4CEB6B}" srcId="{10890FAA-1072-4035-A29C-4E76D34D5E85}" destId="{A0D55E49-0986-4A2C-8061-4388C67D410D}" srcOrd="0" destOrd="0" parTransId="{9EC9EA43-21BC-472E-96CF-827B9762CD5C}" sibTransId="{DA9BE713-C4D5-4315-9FB4-384CA5C21459}"/>
    <dgm:cxn modelId="{53D9867F-2E16-4A0D-89D7-3D92336630FF}" type="presOf" srcId="{A0D55E49-0986-4A2C-8061-4388C67D410D}" destId="{BD03BD7F-7457-43B9-B5B6-8E4CB7B5CBB9}" srcOrd="0" destOrd="0" presId="urn:microsoft.com/office/officeart/2005/8/layout/vList2"/>
    <dgm:cxn modelId="{CEF6FCD9-17D0-4FF3-BA1C-85039DC0A0C1}" type="presParOf" srcId="{8DBE03F3-6A71-4A1E-934F-7F09962B8159}" destId="{BD03BD7F-7457-43B9-B5B6-8E4CB7B5CB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11ECDC-F475-47D5-864C-D6C526AAAF7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4A2EDB3B-A8D2-4435-BE28-416415D8B706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r-HR" dirty="0"/>
            <a:t>2. Definiranje potresnog hazarda na području grada Zagreba</a:t>
          </a:r>
        </a:p>
      </dgm:t>
    </dgm:pt>
    <dgm:pt modelId="{2D594E3E-BAFB-46CD-AF40-E8EC49BDED28}" type="parTrans" cxnId="{68A22BC8-897D-4226-9CB0-B5A367E9690B}">
      <dgm:prSet/>
      <dgm:spPr/>
      <dgm:t>
        <a:bodyPr/>
        <a:lstStyle/>
        <a:p>
          <a:endParaRPr lang="hr-HR"/>
        </a:p>
      </dgm:t>
    </dgm:pt>
    <dgm:pt modelId="{A3F9E0D1-FD64-4526-BEDF-A2D9B61290E5}" type="sibTrans" cxnId="{68A22BC8-897D-4226-9CB0-B5A367E9690B}">
      <dgm:prSet/>
      <dgm:spPr/>
      <dgm:t>
        <a:bodyPr/>
        <a:lstStyle/>
        <a:p>
          <a:endParaRPr lang="hr-HR"/>
        </a:p>
      </dgm:t>
    </dgm:pt>
    <dgm:pt modelId="{86E395B9-969C-4FBD-B7FF-CB6AB3EE6C92}" type="pres">
      <dgm:prSet presAssocID="{9211ECDC-F475-47D5-864C-D6C526AAAF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21B76B-7E76-44C0-A4BC-9390F97D04C8}" type="pres">
      <dgm:prSet presAssocID="{4A2EDB3B-A8D2-4435-BE28-416415D8B70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A22BC8-897D-4226-9CB0-B5A367E9690B}" srcId="{9211ECDC-F475-47D5-864C-D6C526AAAF7C}" destId="{4A2EDB3B-A8D2-4435-BE28-416415D8B706}" srcOrd="0" destOrd="0" parTransId="{2D594E3E-BAFB-46CD-AF40-E8EC49BDED28}" sibTransId="{A3F9E0D1-FD64-4526-BEDF-A2D9B61290E5}"/>
    <dgm:cxn modelId="{8DD834B5-A2D6-4B9F-9F9B-78D6636FCC00}" type="presOf" srcId="{9211ECDC-F475-47D5-864C-D6C526AAAF7C}" destId="{86E395B9-969C-4FBD-B7FF-CB6AB3EE6C92}" srcOrd="0" destOrd="0" presId="urn:microsoft.com/office/officeart/2005/8/layout/vList2"/>
    <dgm:cxn modelId="{E42A70CB-4CAB-4598-B8ED-D5DE7FA0FC36}" type="presOf" srcId="{4A2EDB3B-A8D2-4435-BE28-416415D8B706}" destId="{4721B76B-7E76-44C0-A4BC-9390F97D04C8}" srcOrd="0" destOrd="0" presId="urn:microsoft.com/office/officeart/2005/8/layout/vList2"/>
    <dgm:cxn modelId="{61AED53F-143E-4CEA-82CC-7B189B92E878}" type="presParOf" srcId="{86E395B9-969C-4FBD-B7FF-CB6AB3EE6C92}" destId="{4721B76B-7E76-44C0-A4BC-9390F97D04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7E1D56-C610-42A8-AE26-945C2FF2F28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21A10FE8-4C0D-4BC7-8AE9-5FDF1D547DF9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r-HR"/>
            <a:t>3. Cjelovita baza podataka</a:t>
          </a:r>
        </a:p>
      </dgm:t>
    </dgm:pt>
    <dgm:pt modelId="{D29A8506-D42F-4443-A0A3-A923BC29D52A}" type="parTrans" cxnId="{A9856608-088F-43F8-A271-BB093E1D5886}">
      <dgm:prSet/>
      <dgm:spPr/>
      <dgm:t>
        <a:bodyPr/>
        <a:lstStyle/>
        <a:p>
          <a:endParaRPr lang="hr-HR"/>
        </a:p>
      </dgm:t>
    </dgm:pt>
    <dgm:pt modelId="{36CDFADD-A06C-49E6-B0BA-A99456D31989}" type="sibTrans" cxnId="{A9856608-088F-43F8-A271-BB093E1D5886}">
      <dgm:prSet/>
      <dgm:spPr/>
      <dgm:t>
        <a:bodyPr/>
        <a:lstStyle/>
        <a:p>
          <a:endParaRPr lang="hr-HR"/>
        </a:p>
      </dgm:t>
    </dgm:pt>
    <dgm:pt modelId="{D6C2F143-822D-4AD4-B9A9-E95CDDB50FFC}" type="pres">
      <dgm:prSet presAssocID="{447E1D56-C610-42A8-AE26-945C2FF2F2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A62654-11E7-4EE2-BEAA-194C4981E374}" type="pres">
      <dgm:prSet presAssocID="{21A10FE8-4C0D-4BC7-8AE9-5FDF1D547D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856608-088F-43F8-A271-BB093E1D5886}" srcId="{447E1D56-C610-42A8-AE26-945C2FF2F284}" destId="{21A10FE8-4C0D-4BC7-8AE9-5FDF1D547DF9}" srcOrd="0" destOrd="0" parTransId="{D29A8506-D42F-4443-A0A3-A923BC29D52A}" sibTransId="{36CDFADD-A06C-49E6-B0BA-A99456D31989}"/>
    <dgm:cxn modelId="{3B280886-E49D-4502-ABF6-AE530A896F9B}" type="presOf" srcId="{21A10FE8-4C0D-4BC7-8AE9-5FDF1D547DF9}" destId="{F6A62654-11E7-4EE2-BEAA-194C4981E374}" srcOrd="0" destOrd="0" presId="urn:microsoft.com/office/officeart/2005/8/layout/vList2"/>
    <dgm:cxn modelId="{E58F470C-7D74-4171-A8D9-D90F86D4F685}" type="presOf" srcId="{447E1D56-C610-42A8-AE26-945C2FF2F284}" destId="{D6C2F143-822D-4AD4-B9A9-E95CDDB50FFC}" srcOrd="0" destOrd="0" presId="urn:microsoft.com/office/officeart/2005/8/layout/vList2"/>
    <dgm:cxn modelId="{717652B7-4403-4D36-B5AC-60765DE33D1E}" type="presParOf" srcId="{D6C2F143-822D-4AD4-B9A9-E95CDDB50FFC}" destId="{F6A62654-11E7-4EE2-BEAA-194C4981E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7F249B-9177-4F85-9C7D-95C950FDC562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hr-HR"/>
        </a:p>
      </dgm:t>
    </dgm:pt>
    <dgm:pt modelId="{0CE0FFB0-28F7-4BB8-94F7-F5E818720FE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r-HR" dirty="0"/>
            <a:t>4. Proračun</a:t>
          </a:r>
          <a:r>
            <a:rPr lang="hr-HR" baseline="0" dirty="0"/>
            <a:t> potresnog rizika po sektorima </a:t>
          </a:r>
          <a:endParaRPr lang="hr-HR" dirty="0"/>
        </a:p>
      </dgm:t>
    </dgm:pt>
    <dgm:pt modelId="{99E1BECE-813C-4DDC-A775-42CA70BA9642}" type="parTrans" cxnId="{F7A3E6C4-CE69-4BBF-864C-D8265F185EA2}">
      <dgm:prSet/>
      <dgm:spPr/>
      <dgm:t>
        <a:bodyPr/>
        <a:lstStyle/>
        <a:p>
          <a:endParaRPr lang="hr-HR"/>
        </a:p>
      </dgm:t>
    </dgm:pt>
    <dgm:pt modelId="{EBECE760-ACE1-4ED5-A9F1-12F6E9348593}" type="sibTrans" cxnId="{F7A3E6C4-CE69-4BBF-864C-D8265F185EA2}">
      <dgm:prSet/>
      <dgm:spPr/>
      <dgm:t>
        <a:bodyPr/>
        <a:lstStyle/>
        <a:p>
          <a:endParaRPr lang="hr-HR"/>
        </a:p>
      </dgm:t>
    </dgm:pt>
    <dgm:pt modelId="{F539EBB0-BAC7-4B4B-9B55-CEFE59D01784}">
      <dgm:prSet phldrT="[Text]"/>
      <dgm:spPr>
        <a:noFill/>
      </dgm:spPr>
      <dgm:t>
        <a:bodyPr/>
        <a:lstStyle/>
        <a:p>
          <a:r>
            <a:rPr lang="hr-HR" dirty="0"/>
            <a:t>na osnovu prikupljenih podataka izraditi proračun potresnog rizika po sektorima koristeći metodologiju</a:t>
          </a:r>
          <a:endParaRPr lang="hr-HR" strike="sngStrike" dirty="0">
            <a:solidFill>
              <a:schemeClr val="accent1"/>
            </a:solidFill>
          </a:endParaRPr>
        </a:p>
      </dgm:t>
    </dgm:pt>
    <dgm:pt modelId="{B3188B7B-4972-4D47-81E8-198BCCE95C6E}" type="parTrans" cxnId="{0C9219BF-CA63-4ED1-BEA8-5401762BC964}">
      <dgm:prSet/>
      <dgm:spPr/>
      <dgm:t>
        <a:bodyPr/>
        <a:lstStyle/>
        <a:p>
          <a:endParaRPr lang="hr-HR"/>
        </a:p>
      </dgm:t>
    </dgm:pt>
    <dgm:pt modelId="{D83797C2-639C-4B31-804B-A3077C3F5389}" type="sibTrans" cxnId="{0C9219BF-CA63-4ED1-BEA8-5401762BC964}">
      <dgm:prSet/>
      <dgm:spPr/>
      <dgm:t>
        <a:bodyPr/>
        <a:lstStyle/>
        <a:p>
          <a:endParaRPr lang="hr-HR"/>
        </a:p>
      </dgm:t>
    </dgm:pt>
    <dgm:pt modelId="{5E485053-A622-4B63-B0B4-B3E729A0FE3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r-HR" dirty="0"/>
            <a:t>5. Transfer</a:t>
          </a:r>
          <a:r>
            <a:rPr lang="hr-HR" baseline="0" dirty="0"/>
            <a:t> znanja </a:t>
          </a:r>
          <a:endParaRPr lang="hr-HR" dirty="0"/>
        </a:p>
      </dgm:t>
    </dgm:pt>
    <dgm:pt modelId="{928FE484-14B6-42B9-AEA5-48B6194D77AA}" type="parTrans" cxnId="{79C6D19E-0033-421C-9F04-7F190D2BE719}">
      <dgm:prSet/>
      <dgm:spPr/>
      <dgm:t>
        <a:bodyPr/>
        <a:lstStyle/>
        <a:p>
          <a:endParaRPr lang="hr-HR"/>
        </a:p>
      </dgm:t>
    </dgm:pt>
    <dgm:pt modelId="{855A46B5-5B5B-4CB2-AE94-91DB521AD631}" type="sibTrans" cxnId="{79C6D19E-0033-421C-9F04-7F190D2BE719}">
      <dgm:prSet/>
      <dgm:spPr/>
      <dgm:t>
        <a:bodyPr/>
        <a:lstStyle/>
        <a:p>
          <a:endParaRPr lang="hr-HR"/>
        </a:p>
      </dgm:t>
    </dgm:pt>
    <dgm:pt modelId="{AA91E201-401E-4A94-9550-3F293AD87B69}">
      <dgm:prSet phldrT="[Text]"/>
      <dgm:spPr>
        <a:noFill/>
      </dgm:spPr>
      <dgm:t>
        <a:bodyPr/>
        <a:lstStyle/>
        <a:p>
          <a:r>
            <a:rPr lang="hr-HR" dirty="0"/>
            <a:t>sve spoznaje iz projekta podijeliti s dionicima kroz komunikaciju sa stručnom i općom javnošću</a:t>
          </a:r>
        </a:p>
      </dgm:t>
    </dgm:pt>
    <dgm:pt modelId="{E1FC32A5-B1E5-4A2F-B17F-ADF758081C18}" type="parTrans" cxnId="{DA992C23-6864-439F-95AD-B4066F0648DD}">
      <dgm:prSet/>
      <dgm:spPr/>
      <dgm:t>
        <a:bodyPr/>
        <a:lstStyle/>
        <a:p>
          <a:endParaRPr lang="hr-HR"/>
        </a:p>
      </dgm:t>
    </dgm:pt>
    <dgm:pt modelId="{A031D071-565D-48C4-8043-7FAC5216FB0F}" type="sibTrans" cxnId="{DA992C23-6864-439F-95AD-B4066F0648DD}">
      <dgm:prSet/>
      <dgm:spPr/>
      <dgm:t>
        <a:bodyPr/>
        <a:lstStyle/>
        <a:p>
          <a:endParaRPr lang="hr-HR"/>
        </a:p>
      </dgm:t>
    </dgm:pt>
    <dgm:pt modelId="{D06B679E-D35A-4264-AEC0-0017B7CDFB48}">
      <dgm:prSet phldrT="[Text]"/>
      <dgm:spPr>
        <a:noFill/>
      </dgm:spPr>
      <dgm:t>
        <a:bodyPr/>
        <a:lstStyle/>
        <a:p>
          <a:r>
            <a:rPr lang="hr-HR" dirty="0"/>
            <a:t>5 radionica</a:t>
          </a:r>
        </a:p>
      </dgm:t>
    </dgm:pt>
    <dgm:pt modelId="{7561C243-4268-40E4-B682-B47022CD63E8}" type="parTrans" cxnId="{5756519E-9BBD-4994-972C-565ED084E39D}">
      <dgm:prSet/>
      <dgm:spPr/>
      <dgm:t>
        <a:bodyPr/>
        <a:lstStyle/>
        <a:p>
          <a:endParaRPr lang="hr-HR"/>
        </a:p>
      </dgm:t>
    </dgm:pt>
    <dgm:pt modelId="{9205D323-B98F-49A2-92DF-27C4167E2728}" type="sibTrans" cxnId="{5756519E-9BBD-4994-972C-565ED084E39D}">
      <dgm:prSet/>
      <dgm:spPr/>
      <dgm:t>
        <a:bodyPr/>
        <a:lstStyle/>
        <a:p>
          <a:endParaRPr lang="hr-HR"/>
        </a:p>
      </dgm:t>
    </dgm:pt>
    <dgm:pt modelId="{C0ABED30-7673-41AA-AB6C-F7956F4A5542}">
      <dgm:prSet phldrT="[Text]"/>
      <dgm:spPr>
        <a:noFill/>
      </dgm:spPr>
      <dgm:t>
        <a:bodyPr/>
        <a:lstStyle/>
        <a:p>
          <a:r>
            <a:rPr lang="hr-HR" dirty="0"/>
            <a:t>2 konferencije</a:t>
          </a:r>
        </a:p>
      </dgm:t>
    </dgm:pt>
    <dgm:pt modelId="{8AD796D1-24E7-412E-866A-B2A72643B4F3}" type="parTrans" cxnId="{664104BF-EE98-4DAD-BFB2-D1FBAA33A502}">
      <dgm:prSet/>
      <dgm:spPr/>
      <dgm:t>
        <a:bodyPr/>
        <a:lstStyle/>
        <a:p>
          <a:endParaRPr lang="hr-HR"/>
        </a:p>
      </dgm:t>
    </dgm:pt>
    <dgm:pt modelId="{6B718929-D662-45F4-A679-434F5A32E72F}" type="sibTrans" cxnId="{664104BF-EE98-4DAD-BFB2-D1FBAA33A502}">
      <dgm:prSet/>
      <dgm:spPr/>
      <dgm:t>
        <a:bodyPr/>
        <a:lstStyle/>
        <a:p>
          <a:endParaRPr lang="hr-HR"/>
        </a:p>
      </dgm:t>
    </dgm:pt>
    <dgm:pt modelId="{C4AAD354-5FBF-4259-BA4C-A45DDBCE7795}">
      <dgm:prSet phldrT="[Text]"/>
      <dgm:spPr>
        <a:noFill/>
      </dgm:spPr>
      <dgm:t>
        <a:bodyPr/>
        <a:lstStyle/>
        <a:p>
          <a:r>
            <a:rPr lang="hr-HR" dirty="0"/>
            <a:t>1 završna publikacija</a:t>
          </a:r>
        </a:p>
      </dgm:t>
    </dgm:pt>
    <dgm:pt modelId="{F2929886-C54C-4D35-AE71-D108A882F16E}" type="parTrans" cxnId="{150308E4-2C2E-4A43-AD95-C99A03EFC757}">
      <dgm:prSet/>
      <dgm:spPr/>
      <dgm:t>
        <a:bodyPr/>
        <a:lstStyle/>
        <a:p>
          <a:endParaRPr lang="hr-HR"/>
        </a:p>
      </dgm:t>
    </dgm:pt>
    <dgm:pt modelId="{09FA291E-F69B-40CA-A1E2-BC9CEDC959B1}" type="sibTrans" cxnId="{150308E4-2C2E-4A43-AD95-C99A03EFC757}">
      <dgm:prSet/>
      <dgm:spPr/>
      <dgm:t>
        <a:bodyPr/>
        <a:lstStyle/>
        <a:p>
          <a:endParaRPr lang="hr-HR"/>
        </a:p>
      </dgm:t>
    </dgm:pt>
    <dgm:pt modelId="{B177ED92-69EA-4A3E-8D11-75A2B282C393}" type="pres">
      <dgm:prSet presAssocID="{A77F249B-9177-4F85-9C7D-95C950FDC5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DB7C7E-CA76-473B-ABA7-386ACC607DB7}" type="pres">
      <dgm:prSet presAssocID="{0CE0FFB0-28F7-4BB8-94F7-F5E818720FE9}" presName="parentLin" presStyleCnt="0"/>
      <dgm:spPr/>
    </dgm:pt>
    <dgm:pt modelId="{A32A619D-92EC-4F58-A674-299F3FEE42C0}" type="pres">
      <dgm:prSet presAssocID="{0CE0FFB0-28F7-4BB8-94F7-F5E818720FE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9B926EA-E166-4239-95C7-56D79929C4B0}" type="pres">
      <dgm:prSet presAssocID="{0CE0FFB0-28F7-4BB8-94F7-F5E818720FE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83407-F9E5-46C3-9B13-2468138D3830}" type="pres">
      <dgm:prSet presAssocID="{0CE0FFB0-28F7-4BB8-94F7-F5E818720FE9}" presName="negativeSpace" presStyleCnt="0"/>
      <dgm:spPr/>
    </dgm:pt>
    <dgm:pt modelId="{D23E267F-036B-45BD-AA11-C89CA9672C6A}" type="pres">
      <dgm:prSet presAssocID="{0CE0FFB0-28F7-4BB8-94F7-F5E818720FE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120DA-E1C0-4C97-B09C-E1A427EEC1EA}" type="pres">
      <dgm:prSet presAssocID="{EBECE760-ACE1-4ED5-A9F1-12F6E9348593}" presName="spaceBetweenRectangles" presStyleCnt="0"/>
      <dgm:spPr/>
    </dgm:pt>
    <dgm:pt modelId="{D4610F95-64D4-413F-8755-C155B638718A}" type="pres">
      <dgm:prSet presAssocID="{5E485053-A622-4B63-B0B4-B3E729A0FE32}" presName="parentLin" presStyleCnt="0"/>
      <dgm:spPr/>
    </dgm:pt>
    <dgm:pt modelId="{82805932-0455-4024-AAD8-F5CD36D445CD}" type="pres">
      <dgm:prSet presAssocID="{5E485053-A622-4B63-B0B4-B3E729A0FE32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45694F7-527C-43F7-8325-CA30054304C3}" type="pres">
      <dgm:prSet presAssocID="{5E485053-A622-4B63-B0B4-B3E729A0FE3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C4E19-1C4C-45A7-BC51-04A18445FA56}" type="pres">
      <dgm:prSet presAssocID="{5E485053-A622-4B63-B0B4-B3E729A0FE32}" presName="negativeSpace" presStyleCnt="0"/>
      <dgm:spPr/>
    </dgm:pt>
    <dgm:pt modelId="{153ED229-6435-4FC6-A51D-393BBF84D7A1}" type="pres">
      <dgm:prSet presAssocID="{5E485053-A622-4B63-B0B4-B3E729A0FE3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A3E6C4-CE69-4BBF-864C-D8265F185EA2}" srcId="{A77F249B-9177-4F85-9C7D-95C950FDC562}" destId="{0CE0FFB0-28F7-4BB8-94F7-F5E818720FE9}" srcOrd="0" destOrd="0" parTransId="{99E1BECE-813C-4DDC-A775-42CA70BA9642}" sibTransId="{EBECE760-ACE1-4ED5-A9F1-12F6E9348593}"/>
    <dgm:cxn modelId="{659EDABC-BE55-4620-9B3D-8DD0DA95631D}" type="presOf" srcId="{0CE0FFB0-28F7-4BB8-94F7-F5E818720FE9}" destId="{A32A619D-92EC-4F58-A674-299F3FEE42C0}" srcOrd="0" destOrd="0" presId="urn:microsoft.com/office/officeart/2005/8/layout/list1"/>
    <dgm:cxn modelId="{263CCD5E-00B5-4D4D-BA0A-5C61D421498A}" type="presOf" srcId="{5E485053-A622-4B63-B0B4-B3E729A0FE32}" destId="{82805932-0455-4024-AAD8-F5CD36D445CD}" srcOrd="0" destOrd="0" presId="urn:microsoft.com/office/officeart/2005/8/layout/list1"/>
    <dgm:cxn modelId="{150308E4-2C2E-4A43-AD95-C99A03EFC757}" srcId="{5E485053-A622-4B63-B0B4-B3E729A0FE32}" destId="{C4AAD354-5FBF-4259-BA4C-A45DDBCE7795}" srcOrd="3" destOrd="0" parTransId="{F2929886-C54C-4D35-AE71-D108A882F16E}" sibTransId="{09FA291E-F69B-40CA-A1E2-BC9CEDC959B1}"/>
    <dgm:cxn modelId="{613EFA35-453B-4B9C-A558-7B714457E269}" type="presOf" srcId="{C0ABED30-7673-41AA-AB6C-F7956F4A5542}" destId="{153ED229-6435-4FC6-A51D-393BBF84D7A1}" srcOrd="0" destOrd="2" presId="urn:microsoft.com/office/officeart/2005/8/layout/list1"/>
    <dgm:cxn modelId="{664104BF-EE98-4DAD-BFB2-D1FBAA33A502}" srcId="{5E485053-A622-4B63-B0B4-B3E729A0FE32}" destId="{C0ABED30-7673-41AA-AB6C-F7956F4A5542}" srcOrd="2" destOrd="0" parTransId="{8AD796D1-24E7-412E-866A-B2A72643B4F3}" sibTransId="{6B718929-D662-45F4-A679-434F5A32E72F}"/>
    <dgm:cxn modelId="{DA992C23-6864-439F-95AD-B4066F0648DD}" srcId="{5E485053-A622-4B63-B0B4-B3E729A0FE32}" destId="{AA91E201-401E-4A94-9550-3F293AD87B69}" srcOrd="0" destOrd="0" parTransId="{E1FC32A5-B1E5-4A2F-B17F-ADF758081C18}" sibTransId="{A031D071-565D-48C4-8043-7FAC5216FB0F}"/>
    <dgm:cxn modelId="{D091BABF-837D-405C-8E36-2982DF61F73B}" type="presOf" srcId="{0CE0FFB0-28F7-4BB8-94F7-F5E818720FE9}" destId="{B9B926EA-E166-4239-95C7-56D79929C4B0}" srcOrd="1" destOrd="0" presId="urn:microsoft.com/office/officeart/2005/8/layout/list1"/>
    <dgm:cxn modelId="{0C9219BF-CA63-4ED1-BEA8-5401762BC964}" srcId="{0CE0FFB0-28F7-4BB8-94F7-F5E818720FE9}" destId="{F539EBB0-BAC7-4B4B-9B55-CEFE59D01784}" srcOrd="0" destOrd="0" parTransId="{B3188B7B-4972-4D47-81E8-198BCCE95C6E}" sibTransId="{D83797C2-639C-4B31-804B-A3077C3F5389}"/>
    <dgm:cxn modelId="{5756519E-9BBD-4994-972C-565ED084E39D}" srcId="{5E485053-A622-4B63-B0B4-B3E729A0FE32}" destId="{D06B679E-D35A-4264-AEC0-0017B7CDFB48}" srcOrd="1" destOrd="0" parTransId="{7561C243-4268-40E4-B682-B47022CD63E8}" sibTransId="{9205D323-B98F-49A2-92DF-27C4167E2728}"/>
    <dgm:cxn modelId="{C99DB179-FAA1-4E86-A0C0-5DB81A193305}" type="presOf" srcId="{5E485053-A622-4B63-B0B4-B3E729A0FE32}" destId="{545694F7-527C-43F7-8325-CA30054304C3}" srcOrd="1" destOrd="0" presId="urn:microsoft.com/office/officeart/2005/8/layout/list1"/>
    <dgm:cxn modelId="{5739027A-3F53-496F-8579-5DE0059C2C40}" type="presOf" srcId="{A77F249B-9177-4F85-9C7D-95C950FDC562}" destId="{B177ED92-69EA-4A3E-8D11-75A2B282C393}" srcOrd="0" destOrd="0" presId="urn:microsoft.com/office/officeart/2005/8/layout/list1"/>
    <dgm:cxn modelId="{EB98F29F-D186-41B5-BB66-9EEAE97678CC}" type="presOf" srcId="{AA91E201-401E-4A94-9550-3F293AD87B69}" destId="{153ED229-6435-4FC6-A51D-393BBF84D7A1}" srcOrd="0" destOrd="0" presId="urn:microsoft.com/office/officeart/2005/8/layout/list1"/>
    <dgm:cxn modelId="{79C6D19E-0033-421C-9F04-7F190D2BE719}" srcId="{A77F249B-9177-4F85-9C7D-95C950FDC562}" destId="{5E485053-A622-4B63-B0B4-B3E729A0FE32}" srcOrd="1" destOrd="0" parTransId="{928FE484-14B6-42B9-AEA5-48B6194D77AA}" sibTransId="{855A46B5-5B5B-4CB2-AE94-91DB521AD631}"/>
    <dgm:cxn modelId="{EBB9540D-B0E0-48E0-A163-0A8B96260A9F}" type="presOf" srcId="{F539EBB0-BAC7-4B4B-9B55-CEFE59D01784}" destId="{D23E267F-036B-45BD-AA11-C89CA9672C6A}" srcOrd="0" destOrd="0" presId="urn:microsoft.com/office/officeart/2005/8/layout/list1"/>
    <dgm:cxn modelId="{24FBDFC8-CDEF-4F9F-B9E1-0C3CCBA27F73}" type="presOf" srcId="{D06B679E-D35A-4264-AEC0-0017B7CDFB48}" destId="{153ED229-6435-4FC6-A51D-393BBF84D7A1}" srcOrd="0" destOrd="1" presId="urn:microsoft.com/office/officeart/2005/8/layout/list1"/>
    <dgm:cxn modelId="{2CCD2577-2A1D-4054-961D-4EBEA122A806}" type="presOf" srcId="{C4AAD354-5FBF-4259-BA4C-A45DDBCE7795}" destId="{153ED229-6435-4FC6-A51D-393BBF84D7A1}" srcOrd="0" destOrd="3" presId="urn:microsoft.com/office/officeart/2005/8/layout/list1"/>
    <dgm:cxn modelId="{36DEA7DE-547B-4FB0-976C-390CDEAE9627}" type="presParOf" srcId="{B177ED92-69EA-4A3E-8D11-75A2B282C393}" destId="{79DB7C7E-CA76-473B-ABA7-386ACC607DB7}" srcOrd="0" destOrd="0" presId="urn:microsoft.com/office/officeart/2005/8/layout/list1"/>
    <dgm:cxn modelId="{1678DE4A-AC86-40C6-8F77-D029A5601A3F}" type="presParOf" srcId="{79DB7C7E-CA76-473B-ABA7-386ACC607DB7}" destId="{A32A619D-92EC-4F58-A674-299F3FEE42C0}" srcOrd="0" destOrd="0" presId="urn:microsoft.com/office/officeart/2005/8/layout/list1"/>
    <dgm:cxn modelId="{2F8BA2D5-5F46-4C93-901E-A364CE28D196}" type="presParOf" srcId="{79DB7C7E-CA76-473B-ABA7-386ACC607DB7}" destId="{B9B926EA-E166-4239-95C7-56D79929C4B0}" srcOrd="1" destOrd="0" presId="urn:microsoft.com/office/officeart/2005/8/layout/list1"/>
    <dgm:cxn modelId="{59A7E560-915A-477E-987B-378F9A9BF8BD}" type="presParOf" srcId="{B177ED92-69EA-4A3E-8D11-75A2B282C393}" destId="{C5E83407-F9E5-46C3-9B13-2468138D3830}" srcOrd="1" destOrd="0" presId="urn:microsoft.com/office/officeart/2005/8/layout/list1"/>
    <dgm:cxn modelId="{70E5D6EF-368F-46E9-91C2-C2144F957591}" type="presParOf" srcId="{B177ED92-69EA-4A3E-8D11-75A2B282C393}" destId="{D23E267F-036B-45BD-AA11-C89CA9672C6A}" srcOrd="2" destOrd="0" presId="urn:microsoft.com/office/officeart/2005/8/layout/list1"/>
    <dgm:cxn modelId="{27560C44-A270-451E-B789-E031664F747E}" type="presParOf" srcId="{B177ED92-69EA-4A3E-8D11-75A2B282C393}" destId="{2AC120DA-E1C0-4C97-B09C-E1A427EEC1EA}" srcOrd="3" destOrd="0" presId="urn:microsoft.com/office/officeart/2005/8/layout/list1"/>
    <dgm:cxn modelId="{2C5A39E2-DD08-4B62-819A-89775DDDEB8F}" type="presParOf" srcId="{B177ED92-69EA-4A3E-8D11-75A2B282C393}" destId="{D4610F95-64D4-413F-8755-C155B638718A}" srcOrd="4" destOrd="0" presId="urn:microsoft.com/office/officeart/2005/8/layout/list1"/>
    <dgm:cxn modelId="{007AA40D-1B3F-4B4B-B1CA-EA36626D5689}" type="presParOf" srcId="{D4610F95-64D4-413F-8755-C155B638718A}" destId="{82805932-0455-4024-AAD8-F5CD36D445CD}" srcOrd="0" destOrd="0" presId="urn:microsoft.com/office/officeart/2005/8/layout/list1"/>
    <dgm:cxn modelId="{7B5857DB-6F3B-416E-82DA-EA611E24E1D2}" type="presParOf" srcId="{D4610F95-64D4-413F-8755-C155B638718A}" destId="{545694F7-527C-43F7-8325-CA30054304C3}" srcOrd="1" destOrd="0" presId="urn:microsoft.com/office/officeart/2005/8/layout/list1"/>
    <dgm:cxn modelId="{A2121340-9B1B-4ECE-B051-B6ADDE29549D}" type="presParOf" srcId="{B177ED92-69EA-4A3E-8D11-75A2B282C393}" destId="{B7BC4E19-1C4C-45A7-BC51-04A18445FA56}" srcOrd="5" destOrd="0" presId="urn:microsoft.com/office/officeart/2005/8/layout/list1"/>
    <dgm:cxn modelId="{E378C74A-357D-4AB7-808B-4D75E8E0ACE7}" type="presParOf" srcId="{B177ED92-69EA-4A3E-8D11-75A2B282C393}" destId="{153ED229-6435-4FC6-A51D-393BBF84D7A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885C5-283C-440C-9B71-8751B8C7A53A}">
      <dsp:nvSpPr>
        <dsp:cNvPr id="0" name=""/>
        <dsp:cNvSpPr/>
      </dsp:nvSpPr>
      <dsp:spPr>
        <a:xfrm>
          <a:off x="4" y="-22541"/>
          <a:ext cx="11756463" cy="6858000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/>
            <a:t>Ukupan iznos prihvatljivih troškova iznosi do 17.923.664,61 EUR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dirty="0"/>
            <a:t>Iz sredstava EU se financira 85% do najviše 15.305.196,55 EUR</a:t>
          </a:r>
        </a:p>
      </dsp:txBody>
      <dsp:txXfrm>
        <a:off x="2792164" y="491808"/>
        <a:ext cx="6172143" cy="1165860"/>
      </dsp:txXfrm>
    </dsp:sp>
    <dsp:sp modelId="{9DBEE6AA-AA5D-4C9B-88FA-EE8A1709ABC4}">
      <dsp:nvSpPr>
        <dsp:cNvPr id="0" name=""/>
        <dsp:cNvSpPr/>
      </dsp:nvSpPr>
      <dsp:spPr>
        <a:xfrm>
          <a:off x="1588042" y="1646875"/>
          <a:ext cx="8580386" cy="5233665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359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50000"/>
                <a:hueOff val="0"/>
                <a:satOff val="0"/>
                <a:lumOff val="359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POTRESNI RIZIK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Ukupan iznos prihvatljivih troškova za Grad Zagreb „Potresni rizik” iznosi do najviše 4.101.296,04 EUR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b="1" kern="1200"/>
            <a:t>Iz sredstava EU se financira 85% do najvišeg iznosa od3.486.101,67 EUR</a:t>
          </a:r>
          <a:endParaRPr lang="hr-H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b="1" kern="1200"/>
            <a:t>15% sredstava osigurava će se iz Proračuna Grada Zagreba do najvišeg iznosa od 615.194,37 EUR</a:t>
          </a:r>
          <a:endParaRPr lang="hr-HR" sz="2400" kern="1200" dirty="0"/>
        </a:p>
      </dsp:txBody>
      <dsp:txXfrm>
        <a:off x="2844611" y="2955292"/>
        <a:ext cx="6067249" cy="2616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77E6F-574D-40BD-8263-5591ED2C1318}">
      <dsp:nvSpPr>
        <dsp:cNvPr id="0" name=""/>
        <dsp:cNvSpPr/>
      </dsp:nvSpPr>
      <dsp:spPr>
        <a:xfrm>
          <a:off x="0" y="41587"/>
          <a:ext cx="10167457" cy="11512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800" b="1" kern="1200" dirty="0"/>
            <a:t>Opći ciljevi:</a:t>
          </a:r>
          <a:endParaRPr lang="hr-HR" sz="4800" kern="1200" dirty="0"/>
        </a:p>
      </dsp:txBody>
      <dsp:txXfrm>
        <a:off x="56201" y="97788"/>
        <a:ext cx="10055055" cy="1038877"/>
      </dsp:txXfrm>
    </dsp:sp>
    <dsp:sp modelId="{A273A246-0779-4437-9955-0EB2400EDA2D}">
      <dsp:nvSpPr>
        <dsp:cNvPr id="0" name=""/>
        <dsp:cNvSpPr/>
      </dsp:nvSpPr>
      <dsp:spPr>
        <a:xfrm>
          <a:off x="0" y="1192867"/>
          <a:ext cx="10167457" cy="47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17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700" kern="1200"/>
            <a:t>izraditi metodologiju za procjenu potresnog rizika primjenjivu na sve velike gradove u RH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700" kern="1200" dirty="0"/>
            <a:t>definirati potresnu opasnost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700" kern="1200"/>
            <a:t>ustanoviti potresni rizik za građevine i ljude</a:t>
          </a:r>
        </a:p>
        <a:p>
          <a:pPr marL="571500" lvl="2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700" kern="1200"/>
            <a:t>građevine: stambene, poslovne, javne, infrastruktura, kulturna baština…</a:t>
          </a:r>
        </a:p>
        <a:p>
          <a:pPr marL="571500" lvl="2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3700" kern="1200"/>
            <a:t>ljude: s obzirom na posljedice: poginuli, povrijeđeni, za stambeno zbrinjavanje</a:t>
          </a:r>
        </a:p>
      </dsp:txBody>
      <dsp:txXfrm>
        <a:off x="0" y="1192867"/>
        <a:ext cx="10167457" cy="4769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F17D-29E1-431E-A40C-EC2796498DDC}">
      <dsp:nvSpPr>
        <dsp:cNvPr id="0" name=""/>
        <dsp:cNvSpPr/>
      </dsp:nvSpPr>
      <dsp:spPr>
        <a:xfrm>
          <a:off x="0" y="1588035"/>
          <a:ext cx="11179218" cy="2117381"/>
        </a:xfrm>
        <a:prstGeom prst="notched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0B7CE-7FFA-43D9-AB95-4054A9FF3435}">
      <dsp:nvSpPr>
        <dsp:cNvPr id="0" name=""/>
        <dsp:cNvSpPr/>
      </dsp:nvSpPr>
      <dsp:spPr>
        <a:xfrm>
          <a:off x="5035" y="0"/>
          <a:ext cx="2421981" cy="2117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osigurati podatke hitnim službama i civilnoj zaštiti za pripremu učinkovitog odgovora neposredno nakon potresa ali i u svakodnevnim zadaćama</a:t>
          </a:r>
        </a:p>
      </dsp:txBody>
      <dsp:txXfrm>
        <a:off x="5035" y="0"/>
        <a:ext cx="2421981" cy="2117381"/>
      </dsp:txXfrm>
    </dsp:sp>
    <dsp:sp modelId="{B0DF3D1C-1A36-47D1-9ACC-02C53E06501A}">
      <dsp:nvSpPr>
        <dsp:cNvPr id="0" name=""/>
        <dsp:cNvSpPr/>
      </dsp:nvSpPr>
      <dsp:spPr>
        <a:xfrm>
          <a:off x="951353" y="2382053"/>
          <a:ext cx="529345" cy="529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88B91-F256-457A-ADBA-286FEC729503}">
      <dsp:nvSpPr>
        <dsp:cNvPr id="0" name=""/>
        <dsp:cNvSpPr/>
      </dsp:nvSpPr>
      <dsp:spPr>
        <a:xfrm>
          <a:off x="2548116" y="3176071"/>
          <a:ext cx="2421981" cy="2117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osigurati podatke o oštećenim zgradama i infrastrukturi</a:t>
          </a:r>
        </a:p>
      </dsp:txBody>
      <dsp:txXfrm>
        <a:off x="2548116" y="3176071"/>
        <a:ext cx="2421981" cy="2117381"/>
      </dsp:txXfrm>
    </dsp:sp>
    <dsp:sp modelId="{06F13220-AA7D-4427-88C5-79FA126B5CB3}">
      <dsp:nvSpPr>
        <dsp:cNvPr id="0" name=""/>
        <dsp:cNvSpPr/>
      </dsp:nvSpPr>
      <dsp:spPr>
        <a:xfrm>
          <a:off x="3494434" y="2382053"/>
          <a:ext cx="529345" cy="529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B0C8D-412C-44EB-9CD1-13B8674B0C7B}">
      <dsp:nvSpPr>
        <dsp:cNvPr id="0" name=""/>
        <dsp:cNvSpPr/>
      </dsp:nvSpPr>
      <dsp:spPr>
        <a:xfrm>
          <a:off x="5091197" y="0"/>
          <a:ext cx="2421981" cy="2117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dokumentirati bazu ekonomski prihvatljive obnove postojećih građevina i gradnje novih sigurnih građevina</a:t>
          </a:r>
        </a:p>
      </dsp:txBody>
      <dsp:txXfrm>
        <a:off x="5091197" y="0"/>
        <a:ext cx="2421981" cy="2117381"/>
      </dsp:txXfrm>
    </dsp:sp>
    <dsp:sp modelId="{65E14F92-AE53-4B34-81AD-7ED30D062663}">
      <dsp:nvSpPr>
        <dsp:cNvPr id="0" name=""/>
        <dsp:cNvSpPr/>
      </dsp:nvSpPr>
      <dsp:spPr>
        <a:xfrm>
          <a:off x="6037515" y="2382053"/>
          <a:ext cx="529345" cy="529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E8623-2BB8-4D9B-987C-91B0199C9E34}">
      <dsp:nvSpPr>
        <dsp:cNvPr id="0" name=""/>
        <dsp:cNvSpPr/>
      </dsp:nvSpPr>
      <dsp:spPr>
        <a:xfrm>
          <a:off x="7634278" y="3176071"/>
          <a:ext cx="2421981" cy="2117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omogućiti pripremu mjera za brzi oporavak potresom pogođene zajednice</a:t>
          </a:r>
        </a:p>
      </dsp:txBody>
      <dsp:txXfrm>
        <a:off x="7634278" y="3176071"/>
        <a:ext cx="2421981" cy="2117381"/>
      </dsp:txXfrm>
    </dsp:sp>
    <dsp:sp modelId="{3856A773-4B97-4BB1-9A99-E2C51CCC2672}">
      <dsp:nvSpPr>
        <dsp:cNvPr id="0" name=""/>
        <dsp:cNvSpPr/>
      </dsp:nvSpPr>
      <dsp:spPr>
        <a:xfrm>
          <a:off x="8580597" y="2382053"/>
          <a:ext cx="529345" cy="529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3BD7F-7457-43B9-B5B6-8E4CB7B5CBB9}">
      <dsp:nvSpPr>
        <dsp:cNvPr id="0" name=""/>
        <dsp:cNvSpPr/>
      </dsp:nvSpPr>
      <dsp:spPr>
        <a:xfrm>
          <a:off x="0" y="3193"/>
          <a:ext cx="9814230" cy="1319175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500" kern="1200" dirty="0"/>
            <a:t>1. Izrada metodologije</a:t>
          </a:r>
        </a:p>
      </dsp:txBody>
      <dsp:txXfrm>
        <a:off x="64397" y="67590"/>
        <a:ext cx="9685436" cy="11903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1B76B-7E76-44C0-A4BC-9390F97D04C8}">
      <dsp:nvSpPr>
        <dsp:cNvPr id="0" name=""/>
        <dsp:cNvSpPr/>
      </dsp:nvSpPr>
      <dsp:spPr>
        <a:xfrm>
          <a:off x="0" y="6411"/>
          <a:ext cx="7399048" cy="131274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2. Definiranje potresnog hazarda na području grada Zagreba</a:t>
          </a:r>
        </a:p>
      </dsp:txBody>
      <dsp:txXfrm>
        <a:off x="64083" y="70494"/>
        <a:ext cx="7270882" cy="11845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62654-11E7-4EE2-BEAA-194C4981E374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500" kern="1200"/>
            <a:t>3. Cjelovita baza podataka</a:t>
          </a:r>
        </a:p>
      </dsp:txBody>
      <dsp:txXfrm>
        <a:off x="64397" y="67590"/>
        <a:ext cx="10386806" cy="11903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E267F-036B-45BD-AA11-C89CA9672C6A}">
      <dsp:nvSpPr>
        <dsp:cNvPr id="0" name=""/>
        <dsp:cNvSpPr/>
      </dsp:nvSpPr>
      <dsp:spPr>
        <a:xfrm>
          <a:off x="0" y="496750"/>
          <a:ext cx="10515600" cy="1530900"/>
        </a:xfrm>
        <a:prstGeom prst="rect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62356" rIns="816127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700" kern="1200" dirty="0"/>
            <a:t>na osnovu prikupljenih podataka izraditi proračun potresnog rizika po sektorima koristeći metodologiju</a:t>
          </a:r>
          <a:endParaRPr lang="hr-HR" sz="2700" strike="sngStrike" kern="1200" dirty="0">
            <a:solidFill>
              <a:schemeClr val="accent1"/>
            </a:solidFill>
          </a:endParaRPr>
        </a:p>
      </dsp:txBody>
      <dsp:txXfrm>
        <a:off x="0" y="496750"/>
        <a:ext cx="10515600" cy="1530900"/>
      </dsp:txXfrm>
    </dsp:sp>
    <dsp:sp modelId="{B9B926EA-E166-4239-95C7-56D79929C4B0}">
      <dsp:nvSpPr>
        <dsp:cNvPr id="0" name=""/>
        <dsp:cNvSpPr/>
      </dsp:nvSpPr>
      <dsp:spPr>
        <a:xfrm>
          <a:off x="525780" y="98230"/>
          <a:ext cx="7360920" cy="79704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4. Proračun</a:t>
          </a:r>
          <a:r>
            <a:rPr lang="hr-HR" sz="2700" kern="1200" baseline="0" dirty="0"/>
            <a:t> potresnog rizika po sektorima </a:t>
          </a:r>
          <a:endParaRPr lang="hr-HR" sz="2700" kern="1200" dirty="0"/>
        </a:p>
      </dsp:txBody>
      <dsp:txXfrm>
        <a:off x="564688" y="137138"/>
        <a:ext cx="7283104" cy="719224"/>
      </dsp:txXfrm>
    </dsp:sp>
    <dsp:sp modelId="{153ED229-6435-4FC6-A51D-393BBF84D7A1}">
      <dsp:nvSpPr>
        <dsp:cNvPr id="0" name=""/>
        <dsp:cNvSpPr/>
      </dsp:nvSpPr>
      <dsp:spPr>
        <a:xfrm>
          <a:off x="0" y="2571970"/>
          <a:ext cx="10515600" cy="2891700"/>
        </a:xfrm>
        <a:prstGeom prst="rect">
          <a:avLst/>
        </a:prstGeom>
        <a:noFill/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62356" rIns="816127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700" kern="1200" dirty="0"/>
            <a:t>sve spoznaje iz projekta podijeliti s dionicima kroz komunikaciju sa stručnom i općom javnošću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700" kern="1200" dirty="0"/>
            <a:t>5 radionica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700" kern="1200" dirty="0"/>
            <a:t>2 konferencije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700" kern="1200" dirty="0"/>
            <a:t>1 završna publikacija</a:t>
          </a:r>
        </a:p>
      </dsp:txBody>
      <dsp:txXfrm>
        <a:off x="0" y="2571970"/>
        <a:ext cx="10515600" cy="2891700"/>
      </dsp:txXfrm>
    </dsp:sp>
    <dsp:sp modelId="{545694F7-527C-43F7-8325-CA30054304C3}">
      <dsp:nvSpPr>
        <dsp:cNvPr id="0" name=""/>
        <dsp:cNvSpPr/>
      </dsp:nvSpPr>
      <dsp:spPr>
        <a:xfrm>
          <a:off x="525780" y="2173450"/>
          <a:ext cx="7360920" cy="79704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5. Transfer</a:t>
          </a:r>
          <a:r>
            <a:rPr lang="hr-HR" sz="2700" kern="1200" baseline="0" dirty="0"/>
            <a:t> znanja </a:t>
          </a:r>
          <a:endParaRPr lang="hr-HR" sz="2700" kern="1200" dirty="0"/>
        </a:p>
      </dsp:txBody>
      <dsp:txXfrm>
        <a:off x="564688" y="2212358"/>
        <a:ext cx="7283104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2305-3DE4-46A9-9646-80BEAF2377F4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4B9F-B354-4A56-98A5-173CFB7DF8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FB86-6736-4F99-AA90-22B2728275F2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DC43-EAEA-4E84-9104-B61642BC7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5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0"/>
            <a:ext cx="3840480" cy="243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850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089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04933"/>
            <a:ext cx="12192000" cy="125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5053" r="3463"/>
          <a:stretch/>
        </p:blipFill>
        <p:spPr>
          <a:xfrm>
            <a:off x="365076" y="5604933"/>
            <a:ext cx="11461848" cy="1228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39068-E851-4EE6-BE0C-6B0E596C7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52" y="1078992"/>
            <a:ext cx="5340095" cy="38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tif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607630-1A0A-480F-AA9E-FE5624067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12" y="0"/>
            <a:ext cx="7027318" cy="496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2BD39-CBCB-476C-9916-557FD3FF7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" b="-3711"/>
          <a:stretch/>
        </p:blipFill>
        <p:spPr>
          <a:xfrm>
            <a:off x="2752725" y="5495026"/>
            <a:ext cx="6686550" cy="141473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5E1D143-00D4-4E04-958B-3C42B156FFFA}"/>
              </a:ext>
            </a:extLst>
          </p:cNvPr>
          <p:cNvSpPr txBox="1">
            <a:spLocks/>
          </p:cNvSpPr>
          <p:nvPr/>
        </p:nvSpPr>
        <p:spPr>
          <a:xfrm>
            <a:off x="1265766" y="4381642"/>
            <a:ext cx="966046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kzidenz Grotesk CE Roman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zidenz Grotesk Light" panose="020B03040202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400" dirty="0">
                <a:solidFill>
                  <a:srgbClr val="C00000"/>
                </a:solidFill>
                <a:latin typeface="+mn-lt"/>
              </a:rPr>
              <a:t>https://potresnirizik.zagreb.hr/</a:t>
            </a:r>
          </a:p>
        </p:txBody>
      </p:sp>
    </p:spTree>
    <p:extLst>
      <p:ext uri="{BB962C8B-B14F-4D97-AF65-F5344CB8AC3E}">
        <p14:creationId xmlns:p14="http://schemas.microsoft.com/office/powerpoint/2010/main" val="41412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3D92-29C2-4CD4-985C-F5EAC7B0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69" y="92279"/>
            <a:ext cx="11179219" cy="897623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Posebni ciljevi</a:t>
            </a:r>
            <a:endParaRPr lang="hr-HR" sz="2800" b="1" dirty="0">
              <a:solidFill>
                <a:schemeClr val="accent3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19547AD-B114-AFFD-AD00-BE39A57C6A3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5698330"/>
              </p:ext>
            </p:extLst>
          </p:nvPr>
        </p:nvGraphicFramePr>
        <p:xfrm>
          <a:off x="521006" y="1308682"/>
          <a:ext cx="11179218" cy="529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59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B83CE3B-0029-49EC-29C5-F3AFC0A12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451843"/>
              </p:ext>
            </p:extLst>
          </p:nvPr>
        </p:nvGraphicFramePr>
        <p:xfrm>
          <a:off x="839789" y="365125"/>
          <a:ext cx="981423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542CE-A31F-52CF-F80C-44F8A8F36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59D97-E18D-BA7B-7AAD-68116DE47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24000"/>
            <a:ext cx="9892867" cy="4665663"/>
          </a:xfrm>
        </p:spPr>
        <p:txBody>
          <a:bodyPr>
            <a:normAutofit/>
          </a:bodyPr>
          <a:lstStyle/>
          <a:p>
            <a:pPr lvl="0"/>
            <a:endParaRPr lang="hr-H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 i prikaz postojećih metodologija i zakonske regulative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definiranje podataka potrebnih za pripremu učinkovitog odgovora u hitnoj situaciji neposredno nakon potresa 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dokumentiranje baze ekonomski prihvatljive obnove 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definiranje pripremnih mjera za brzi oporavak zajednice i donošenja primjerenih gospodarskih, društvenih i političkih odluka</a:t>
            </a:r>
          </a:p>
          <a:p>
            <a:pPr lvl="0"/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izrada metodologije koja će biti primjenjiva u drugim gradovima</a:t>
            </a:r>
          </a:p>
          <a:p>
            <a:endParaRPr lang="hr-H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4AE163-BE02-C70F-27BB-AD4E3938E8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448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61A3DBF-9021-C44C-8A0C-076E9FCB4F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302948"/>
              </p:ext>
            </p:extLst>
          </p:nvPr>
        </p:nvGraphicFramePr>
        <p:xfrm>
          <a:off x="839788" y="365125"/>
          <a:ext cx="7399048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CCDC1-72A3-9733-381D-1814C7D1B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 descr="A map of the earth with different symbols&#10;&#10;Description automatically generated">
            <a:extLst>
              <a:ext uri="{FF2B5EF4-FFF2-40B4-BE49-F238E27FC236}">
                <a16:creationId xmlns:a16="http://schemas.microsoft.com/office/drawing/2014/main" id="{FB9FABA8-A74D-D20B-5BEE-8A88DBC63A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671089"/>
            <a:ext cx="7399048" cy="488672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67E64-7CFE-520D-4A3E-C975FE7DF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2BA2-8CD7-7DEB-5DDF-963E487F47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9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4BAA577-272D-8C01-8CEE-08C6FEA92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526083"/>
              </p:ext>
            </p:extLst>
          </p:nvPr>
        </p:nvGraphicFramePr>
        <p:xfrm>
          <a:off x="839788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A71F4-5459-6CE4-FB9B-783E9689B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89694-9943-2740-0377-CCE54DA96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791855"/>
            <a:ext cx="4210383" cy="4936116"/>
          </a:xfrm>
        </p:spPr>
        <p:txBody>
          <a:bodyPr>
            <a:normAutofit lnSpcReduction="10000"/>
          </a:bodyPr>
          <a:lstStyle/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prikupljanje i obrada podataka o građevinama</a:t>
            </a:r>
          </a:p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projektiranje i punjenje iz raznih izvora</a:t>
            </a:r>
          </a:p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za punjenje su izrađene aplikacije – za građane i  više njih za inženjere</a:t>
            </a:r>
          </a:p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nekoliko nadzornih ploča</a:t>
            </a:r>
          </a:p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u bazi mora biti 300.000 građevina</a:t>
            </a:r>
          </a:p>
          <a:p>
            <a:pPr lvl="0"/>
            <a:r>
              <a:rPr lang="hr-HR" sz="2200" dirty="0">
                <a:latin typeface="+mn-lt"/>
                <a:cs typeface="Times New Roman" panose="02020603050405020304" pitchFamily="18" charset="0"/>
              </a:rPr>
              <a:t>dokumentacija i prilozi za svaku građevinu mora minimalno sadržavati nacrte građevine, fotografije, skice, kategorije oštećenja i požarne puteve </a:t>
            </a:r>
          </a:p>
          <a:p>
            <a:endParaRPr lang="hr-H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B20BC-9437-4B9E-E9F8-864401BD3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739F7E-143E-16C8-F320-1F5672F778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7"/>
          <a:srcRect l="19176" t="20780" r="20482" b="19454"/>
          <a:stretch/>
        </p:blipFill>
        <p:spPr>
          <a:xfrm>
            <a:off x="5050172" y="1791855"/>
            <a:ext cx="7086565" cy="4721802"/>
          </a:xfrm>
        </p:spPr>
      </p:pic>
    </p:spTree>
    <p:extLst>
      <p:ext uri="{BB962C8B-B14F-4D97-AF65-F5344CB8AC3E}">
        <p14:creationId xmlns:p14="http://schemas.microsoft.com/office/powerpoint/2010/main" val="34934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01948D5-3E73-4A12-83D9-859F385560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312407"/>
              </p:ext>
            </p:extLst>
          </p:nvPr>
        </p:nvGraphicFramePr>
        <p:xfrm>
          <a:off x="838200" y="285225"/>
          <a:ext cx="10515600" cy="556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319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B8D94-1359-36E1-B82B-F6480605B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16" y="296648"/>
            <a:ext cx="11137250" cy="626470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42E0A-0B5A-4909-FAC0-1FA68286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F8728B9-3FEE-4DE0-B06A-D8199C79CB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912445"/>
              </p:ext>
            </p:extLst>
          </p:nvPr>
        </p:nvGraphicFramePr>
        <p:xfrm>
          <a:off x="241300" y="215898"/>
          <a:ext cx="11531604" cy="5872503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val="3876336007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2969987298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3487910771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1476974389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2848887042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1239101066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498566450"/>
                    </a:ext>
                  </a:extLst>
                </a:gridCol>
              </a:tblGrid>
              <a:tr h="2566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Odobreni ZNS-ovi Grad Zagreb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335584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broj zahtjeva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kvartal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 prijave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 odobrenja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iznos potraživanja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Odobreno EU 85%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 Zagreb 15%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0172243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05., 06.,07. 2020.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25.8.2020.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19.11.2020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98.669,95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83.869,46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14.800,49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234594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08., 09., 10. 2020.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20.11.2020.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07.01.2021.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128.026,51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108.822,53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19.203,98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3354696"/>
                  </a:ext>
                </a:extLst>
              </a:tr>
              <a:tr h="409736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11., 12. 2020.; 01. 2021.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18.2.2021.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10.05.2021.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110.721,00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94.105,48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16.615,52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9897845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02., 03., 04. 2021.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13.05.2021.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16.07.2021.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116.097,80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98.657,63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17.440,17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1560438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05., 06., 07. 2021.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17.8.2021.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15.11.2021.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118.890,71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101.057,10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17.833,61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3515493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08., 09., 10. 2021.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12.11.2021.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08.02.2022.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95.345,89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81.044,01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14.301,88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3901"/>
                  </a:ext>
                </a:extLst>
              </a:tr>
              <a:tr h="409736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11., 12. 2021; 01.2022.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16. 02. 2022.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05.04. 2022.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1.043.571,74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887.035,98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156.535,76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9843625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2., 3., 4.2022.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14.07.2022.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1.091.362,40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927.658,04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163.704,36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746582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5., 6., 7. 2022.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20.08.2022.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24.10.2022.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1.484.194,75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1.261.565,54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222.629,21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878884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8., 9.,10. 2022.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20.11. 2022.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3.018.787,13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2358052"/>
                  </a:ext>
                </a:extLst>
              </a:tr>
              <a:tr h="409736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11., 12. 2022. - 01. 2023.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3.300.000,00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0719203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2., 3., 4., 2023.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039940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5., 6., 7. 2023.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8088018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8., 9., 10. 2023.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858765"/>
                  </a:ext>
                </a:extLst>
              </a:tr>
              <a:tr h="25667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 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11., 12., 2023.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5671112"/>
                  </a:ext>
                </a:extLst>
              </a:tr>
              <a:tr h="256675">
                <a:tc gridSpan="3"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10.605.667,88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3.643.815,77 kn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643.064,98 kn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62157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FCF6408-A726-EFE6-047A-7A29FC17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9F0003-5F78-4721-8482-BB09344606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2" y="350249"/>
            <a:ext cx="6021578" cy="426428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B13CA-ADB2-4618-BA73-990BAE847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15609" y="4712267"/>
            <a:ext cx="6826103" cy="929191"/>
          </a:xfrm>
        </p:spPr>
        <p:txBody>
          <a:bodyPr>
            <a:normAutofit/>
          </a:bodyPr>
          <a:lstStyle/>
          <a:p>
            <a:pPr algn="ctr"/>
            <a:r>
              <a:rPr lang="hr-HR" b="0" dirty="0">
                <a:latin typeface="+mn-lt"/>
              </a:rPr>
              <a:t>Hvala na pažnji!</a:t>
            </a:r>
          </a:p>
          <a:p>
            <a:pPr algn="ctr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https://potresnirizik.zagreb.hr/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9EB54-C21D-4482-8CA0-1E89BDEE1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459"/>
            <a:ext cx="12192000" cy="1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F35E93-9C29-0356-3652-38234F22B7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36" y="136551"/>
            <a:ext cx="6465454" cy="64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753E5-53B8-94B4-951C-96C5061C8514}"/>
              </a:ext>
            </a:extLst>
          </p:cNvPr>
          <p:cNvSpPr txBox="1"/>
          <p:nvPr/>
        </p:nvSpPr>
        <p:spPr>
          <a:xfrm>
            <a:off x="402672" y="243282"/>
            <a:ext cx="33975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6. travnja 2009. potres 6.3 M u </a:t>
            </a:r>
            <a:r>
              <a:rPr lang="hr-HR" sz="3200" dirty="0" err="1"/>
              <a:t>L’Aquili</a:t>
            </a:r>
            <a:r>
              <a:rPr lang="hr-HR" sz="3200" dirty="0"/>
              <a:t>, </a:t>
            </a:r>
            <a:r>
              <a:rPr lang="hr-HR" sz="3200" dirty="0" err="1"/>
              <a:t>Abruzzo</a:t>
            </a:r>
            <a:r>
              <a:rPr lang="hr-HR" sz="3200" dirty="0"/>
              <a:t>, Italija</a:t>
            </a:r>
          </a:p>
        </p:txBody>
      </p:sp>
    </p:spTree>
    <p:extLst>
      <p:ext uri="{BB962C8B-B14F-4D97-AF65-F5344CB8AC3E}">
        <p14:creationId xmlns:p14="http://schemas.microsoft.com/office/powerpoint/2010/main" val="29255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A51DF6-BE58-B6A9-E32E-B6A5FA98E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1394"/>
            <a:ext cx="10515600" cy="571556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Ukupno 18 vježbi postrojbi i snaga sastavnica civilne zaštite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vježbi „Blato 2015.“ sudjelovalo je ukupno 720 pripadnika postrojbi CZ opće i specijalističke namjene. To je najveća vježba </a:t>
            </a:r>
            <a:r>
              <a:rPr lang="hr-HR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sus</a:t>
            </a:r>
            <a:r>
              <a:rPr lang="hr-HR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tava CZ održana u </a:t>
            </a:r>
            <a:r>
              <a:rPr lang="hr-HR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hr-HR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rvatskoj.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2019. održali smo četiri velike vježbe postrojbi i snaga sustava CZ po zbornim mjestima specijalističkih postrojbi, što se na kraju pokazalo kao savršena priprema za odgovor na razorni potres koji je pogodio grad Zagreb 2020-te godine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62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1886" cy="330846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86" y="0"/>
            <a:ext cx="6780114" cy="3308465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465"/>
            <a:ext cx="5408816" cy="3549535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16" y="3308464"/>
            <a:ext cx="6783184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63" y="3092336"/>
            <a:ext cx="3266037" cy="3765664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02"/>
            <a:ext cx="5838738" cy="3092334"/>
          </a:xfr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38" y="3092335"/>
            <a:ext cx="3087225" cy="3765664"/>
          </a:xfrm>
          <a:prstGeom prst="rect">
            <a:avLst/>
          </a:prstGeom>
        </p:spPr>
      </p:pic>
      <p:pic>
        <p:nvPicPr>
          <p:cNvPr id="14" name="Content Placeholder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335"/>
            <a:ext cx="5838738" cy="3765664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38" y="1"/>
            <a:ext cx="6353262" cy="30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0B7E47-4F79-4F5A-A573-86C7AB9A7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512" y="2537028"/>
            <a:ext cx="6318334" cy="4043401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664E488-3530-46E8-8FB1-C6AC8A0C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95" y="143773"/>
            <a:ext cx="4558314" cy="6436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E2D00E-1A17-4904-AE66-32B5FB48EF91}"/>
              </a:ext>
            </a:extLst>
          </p:cNvPr>
          <p:cNvSpPr/>
          <p:nvPr/>
        </p:nvSpPr>
        <p:spPr>
          <a:xfrm>
            <a:off x="184558" y="262763"/>
            <a:ext cx="6493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Dokumenti koji su prethodili projektu </a:t>
            </a:r>
            <a:r>
              <a:rPr lang="hr-HR" sz="28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hr-HR" sz="28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hr-HR" sz="28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Studija za saniranje posljedica potresa - 9 faza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2983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EE3200-63CA-4248-9719-38DF6016B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180224"/>
              </p:ext>
            </p:extLst>
          </p:nvPr>
        </p:nvGraphicFramePr>
        <p:xfrm>
          <a:off x="435528" y="0"/>
          <a:ext cx="117564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9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31A5C4C-D10B-8CC7-82C2-6182F54002B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0333263"/>
              </p:ext>
            </p:extLst>
          </p:nvPr>
        </p:nvGraphicFramePr>
        <p:xfrm>
          <a:off x="511728" y="293615"/>
          <a:ext cx="10167457" cy="600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6F144AC6-12BA-1E03-757C-BDEAE2B6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94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D8AEF8-7807-469D-AE3A-7F647447D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160076"/>
            <a:ext cx="10952716" cy="204482"/>
          </a:xfrm>
        </p:spPr>
        <p:txBody>
          <a:bodyPr>
            <a:normAutofit fontScale="90000"/>
          </a:bodyPr>
          <a:lstStyle/>
          <a:p>
            <a:r>
              <a:rPr lang="hr-HR" sz="1100" dirty="0"/>
              <a:t/>
            </a:r>
            <a:br>
              <a:rPr lang="hr-HR" sz="1100" dirty="0"/>
            </a:br>
            <a:endParaRPr lang="hr-HR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E8504-F41D-CFCE-A95F-47F753CDB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536895"/>
            <a:ext cx="10141401" cy="5652768"/>
          </a:xfrm>
        </p:spPr>
        <p:txBody>
          <a:bodyPr/>
          <a:lstStyle/>
          <a:p>
            <a:pPr lvl="0"/>
            <a:endParaRPr lang="hr-HR" dirty="0"/>
          </a:p>
          <a:p>
            <a:pPr lvl="1"/>
            <a:endParaRPr lang="hr-HR" sz="3600" dirty="0"/>
          </a:p>
          <a:p>
            <a:pPr lvl="2"/>
            <a:r>
              <a:rPr lang="hr-HR" sz="3600" dirty="0"/>
              <a:t>izrada cjelovite baze podataka o građevinama i stanovništvu</a:t>
            </a:r>
          </a:p>
          <a:p>
            <a:pPr lvl="2"/>
            <a:r>
              <a:rPr lang="hr-HR" sz="3600" dirty="0"/>
              <a:t>procjena potresnog rizika za grad Zagreb- matematički proračun seizmičkog hazarda, izloženosti i oštetljivosti, koristeći metodologiju i procjenu potresnog rizika po sektorima</a:t>
            </a:r>
          </a:p>
          <a:p>
            <a:pPr lvl="2"/>
            <a:r>
              <a:rPr lang="hr-HR" sz="3600" dirty="0"/>
              <a:t>prijenos znanja o potresnom riziku</a:t>
            </a:r>
          </a:p>
        </p:txBody>
      </p:sp>
    </p:spTree>
    <p:extLst>
      <p:ext uri="{BB962C8B-B14F-4D97-AF65-F5344CB8AC3E}">
        <p14:creationId xmlns:p14="http://schemas.microsoft.com/office/powerpoint/2010/main" val="22395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4681B859BD54B9B57AC8944D0289E" ma:contentTypeVersion="10" ma:contentTypeDescription="Create a new document." ma:contentTypeScope="" ma:versionID="7cd776b80a97e6db65c90e393c33b5c9">
  <xsd:schema xmlns:xsd="http://www.w3.org/2001/XMLSchema" xmlns:xs="http://www.w3.org/2001/XMLSchema" xmlns:p="http://schemas.microsoft.com/office/2006/metadata/properties" xmlns:ns2="67e1f1a6-169d-480d-a66e-02302a70be1d" targetNamespace="http://schemas.microsoft.com/office/2006/metadata/properties" ma:root="true" ma:fieldsID="d7670f2e2b563c8064e1cb018034b0df" ns2:_="">
    <xsd:import namespace="67e1f1a6-169d-480d-a66e-02302a70be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1f1a6-169d-480d-a66e-02302a70be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788D32-0100-454F-99C6-E7BEBA8C0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1f1a6-169d-480d-a66e-02302a70be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730F2A-A8E3-4255-B1DD-1A5FF630F9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B6BE1B-459C-4473-8285-AEE1D329DAA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7e1f1a6-169d-480d-a66e-02302a70be1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2233</TotalTime>
  <Words>830</Words>
  <Application>Microsoft Office PowerPoint</Application>
  <PresentationFormat>Widescreen</PresentationFormat>
  <Paragraphs>172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Akzidenz Grotesk CE Roman</vt:lpstr>
      <vt:lpstr>Akzidenz Grotesk Light</vt:lpstr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Posebni ciljevi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Kovačević</dc:creator>
  <cp:lastModifiedBy>Kristian Bilkić</cp:lastModifiedBy>
  <cp:revision>126</cp:revision>
  <cp:lastPrinted>2023-02-07T14:36:28Z</cp:lastPrinted>
  <dcterms:created xsi:type="dcterms:W3CDTF">2021-02-24T09:56:52Z</dcterms:created>
  <dcterms:modified xsi:type="dcterms:W3CDTF">2023-10-17T13:10:25Z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0x0101002314681B859BD54B9B57AC8944D0289E</vt:lpwstr>
  </property>
</Properties>
</file>